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56" r:id="rId2"/>
    <p:sldId id="277" r:id="rId3"/>
    <p:sldId id="257" r:id="rId4"/>
    <p:sldId id="279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69" r:id="rId17"/>
    <p:sldId id="271" r:id="rId18"/>
    <p:sldId id="272" r:id="rId19"/>
    <p:sldId id="273" r:id="rId20"/>
    <p:sldId id="274" r:id="rId21"/>
    <p:sldId id="276" r:id="rId22"/>
    <p:sldId id="275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67864" autoAdjust="0"/>
  </p:normalViewPr>
  <p:slideViewPr>
    <p:cSldViewPr snapToGrid="0">
      <p:cViewPr varScale="1">
        <p:scale>
          <a:sx n="50" d="100"/>
          <a:sy n="50" d="100"/>
        </p:scale>
        <p:origin x="19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5AAA6-9533-422E-A2F7-94A12ED272C7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20987-444C-4BC6-85E7-D9C85EF86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40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0987-444C-4BC6-85E7-D9C85EF86C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63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expirado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inspirado</a:t>
            </a:r>
            <a:r>
              <a:rPr lang="en-US" baseline="0" dirty="0" smtClean="0"/>
              <a:t> segue </a:t>
            </a:r>
            <a:r>
              <a:rPr lang="en-US" baseline="0" dirty="0" err="1" smtClean="0"/>
              <a:t>pelo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tubo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gera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movimento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tambor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flutuante</a:t>
            </a:r>
            <a:r>
              <a:rPr lang="en-US" baseline="0" dirty="0" smtClean="0"/>
              <a:t>. O </a:t>
            </a:r>
            <a:r>
              <a:rPr lang="en-US" baseline="0" dirty="0" err="1" smtClean="0"/>
              <a:t>movimento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tambor</a:t>
            </a:r>
            <a:r>
              <a:rPr lang="en-US" baseline="0" dirty="0" smtClean="0"/>
              <a:t> é </a:t>
            </a:r>
            <a:r>
              <a:rPr lang="en-US" baseline="0" dirty="0" err="1" smtClean="0"/>
              <a:t>registrado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representa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quantidade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inspirada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expirada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0987-444C-4BC6-85E7-D9C85EF86C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20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Volumes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medidas</a:t>
            </a:r>
            <a:r>
              <a:rPr lang="en-US" dirty="0" smtClean="0"/>
              <a:t> “</a:t>
            </a:r>
            <a:r>
              <a:rPr lang="en-US" dirty="0" err="1" smtClean="0"/>
              <a:t>individuais</a:t>
            </a:r>
            <a:r>
              <a:rPr lang="en-US" dirty="0" smtClean="0"/>
              <a:t>” e </a:t>
            </a:r>
            <a:r>
              <a:rPr lang="en-US" dirty="0" err="1" smtClean="0"/>
              <a:t>capacidades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somas de volumes. A </a:t>
            </a:r>
            <a:r>
              <a:rPr lang="en-US" dirty="0" err="1" smtClean="0"/>
              <a:t>capacidade</a:t>
            </a:r>
            <a:r>
              <a:rPr lang="en-US" dirty="0" smtClean="0"/>
              <a:t> </a:t>
            </a:r>
            <a:r>
              <a:rPr lang="en-US" dirty="0" err="1" smtClean="0"/>
              <a:t>relevante</a:t>
            </a:r>
            <a:r>
              <a:rPr lang="en-US" dirty="0" smtClean="0"/>
              <a:t> para a </a:t>
            </a:r>
            <a:r>
              <a:rPr lang="en-US" dirty="0" err="1" smtClean="0"/>
              <a:t>espirometria</a:t>
            </a:r>
            <a:r>
              <a:rPr lang="en-US" dirty="0" smtClean="0"/>
              <a:t> é a CAPACIDADE VITAL, </a:t>
            </a:r>
            <a:r>
              <a:rPr lang="en-US" dirty="0" err="1" smtClean="0"/>
              <a:t>correspondente</a:t>
            </a:r>
            <a:r>
              <a:rPr lang="en-US" dirty="0" smtClean="0"/>
              <a:t> à</a:t>
            </a:r>
            <a:r>
              <a:rPr lang="en-US" baseline="0" dirty="0" smtClean="0"/>
              <a:t> soma dos volumes </a:t>
            </a:r>
            <a:r>
              <a:rPr lang="en-US" baseline="0" dirty="0" err="1" smtClean="0"/>
              <a:t>inspiratório</a:t>
            </a:r>
            <a:r>
              <a:rPr lang="en-US" baseline="0" dirty="0" smtClean="0"/>
              <a:t> de reserve, </a:t>
            </a:r>
            <a:r>
              <a:rPr lang="en-US" baseline="0" dirty="0" err="1" smtClean="0"/>
              <a:t>corrente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expiratório</a:t>
            </a:r>
            <a:r>
              <a:rPr lang="en-US" baseline="0" dirty="0" smtClean="0"/>
              <a:t> de reserve.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0987-444C-4BC6-85E7-D9C85EF86C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19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índice</a:t>
            </a:r>
            <a:r>
              <a:rPr lang="en-US" dirty="0" smtClean="0"/>
              <a:t> de </a:t>
            </a:r>
            <a:r>
              <a:rPr lang="en-US" dirty="0" err="1" smtClean="0"/>
              <a:t>Tiffeneau</a:t>
            </a:r>
            <a:r>
              <a:rPr lang="en-US" dirty="0" smtClean="0"/>
              <a:t> </a:t>
            </a:r>
            <a:r>
              <a:rPr lang="en-US" dirty="0" err="1" smtClean="0"/>
              <a:t>representa</a:t>
            </a:r>
            <a:r>
              <a:rPr lang="en-US" dirty="0" smtClean="0"/>
              <a:t> a </a:t>
            </a:r>
            <a:r>
              <a:rPr lang="en-US" dirty="0" err="1" smtClean="0"/>
              <a:t>proporção</a:t>
            </a:r>
            <a:r>
              <a:rPr lang="en-US" dirty="0" smtClean="0"/>
              <a:t> de volume </a:t>
            </a:r>
            <a:r>
              <a:rPr lang="en-US" dirty="0" err="1" smtClean="0"/>
              <a:t>expiratório</a:t>
            </a:r>
            <a:r>
              <a:rPr lang="en-US" dirty="0" smtClean="0"/>
              <a:t> no </a:t>
            </a:r>
            <a:r>
              <a:rPr lang="en-US" dirty="0" err="1" smtClean="0"/>
              <a:t>primeiro</a:t>
            </a:r>
            <a:r>
              <a:rPr lang="en-US" dirty="0" smtClean="0"/>
              <a:t> Segundo com </a:t>
            </a:r>
            <a:r>
              <a:rPr lang="en-US" dirty="0" err="1" smtClean="0"/>
              <a:t>relação</a:t>
            </a:r>
            <a:r>
              <a:rPr lang="en-US" dirty="0" smtClean="0"/>
              <a:t> à </a:t>
            </a:r>
            <a:r>
              <a:rPr lang="en-US" dirty="0" err="1" smtClean="0"/>
              <a:t>expiração</a:t>
            </a:r>
            <a:r>
              <a:rPr lang="en-US" dirty="0" smtClean="0"/>
              <a:t> total. É </a:t>
            </a:r>
            <a:r>
              <a:rPr lang="en-US" dirty="0" err="1" smtClean="0"/>
              <a:t>expresso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porcentagem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Ex: CFV: 4500 mL, VEF1:</a:t>
            </a:r>
            <a:r>
              <a:rPr lang="en-US" baseline="0" dirty="0" smtClean="0"/>
              <a:t> 3600 mL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Tiffeneau</a:t>
            </a:r>
            <a:r>
              <a:rPr lang="en-US" baseline="0" dirty="0" smtClean="0"/>
              <a:t>: 3600/4500 = 0,8 = 80% (</a:t>
            </a:r>
            <a:r>
              <a:rPr lang="en-US" baseline="0" dirty="0" err="1" smtClean="0"/>
              <a:t>indivíduo</a:t>
            </a:r>
            <a:r>
              <a:rPr lang="en-US" baseline="0" dirty="0" smtClean="0"/>
              <a:t> normal)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0987-444C-4BC6-85E7-D9C85EF86C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47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Doenças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restritivas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apresentam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Tiffeneau</a:t>
            </a:r>
            <a:r>
              <a:rPr lang="en-US" baseline="0" dirty="0" smtClean="0"/>
              <a:t> normal, </a:t>
            </a:r>
            <a:r>
              <a:rPr lang="en-US" baseline="0" dirty="0" err="1" smtClean="0"/>
              <a:t>pois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perdas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proporcionais</a:t>
            </a:r>
            <a:r>
              <a:rPr lang="en-US" baseline="0" dirty="0" smtClean="0"/>
              <a:t> (observer </a:t>
            </a:r>
            <a:r>
              <a:rPr lang="en-US" baseline="0" dirty="0" err="1" smtClean="0"/>
              <a:t>gráfico</a:t>
            </a:r>
            <a:r>
              <a:rPr lang="en-US" baseline="0" dirty="0" smtClean="0"/>
              <a:t>). </a:t>
            </a:r>
            <a:r>
              <a:rPr lang="en-US" baseline="0" dirty="0" err="1" smtClean="0"/>
              <a:t>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obstrutivas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0987-444C-4BC6-85E7-D9C85EF86C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76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DPOC: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Enfizematoso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magro</a:t>
            </a:r>
            <a:r>
              <a:rPr lang="en-US" baseline="0" dirty="0" smtClean="0"/>
              <a:t> com </a:t>
            </a:r>
            <a:r>
              <a:rPr lang="en-US" baseline="0" dirty="0" err="1" smtClean="0"/>
              <a:t>musculatura</a:t>
            </a:r>
            <a:r>
              <a:rPr lang="en-US" baseline="0" dirty="0" smtClean="0"/>
              <a:t> abdominal </a:t>
            </a:r>
            <a:r>
              <a:rPr lang="en-US" baseline="0" dirty="0" err="1" smtClean="0"/>
              <a:t>avantajada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	</a:t>
            </a:r>
            <a:r>
              <a:rPr lang="en-US" baseline="0" dirty="0" err="1" smtClean="0"/>
              <a:t>Bronquítico</a:t>
            </a:r>
            <a:r>
              <a:rPr lang="en-US" baseline="0" dirty="0" smtClean="0"/>
              <a:t>: “</a:t>
            </a:r>
            <a:r>
              <a:rPr lang="en-US" baseline="0" dirty="0" err="1" smtClean="0"/>
              <a:t>gordinho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cianótico</a:t>
            </a:r>
            <a:r>
              <a:rPr lang="en-US" baseline="0" dirty="0" smtClean="0"/>
              <a:t>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0987-444C-4BC6-85E7-D9C85EF86C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48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Espirometria</a:t>
            </a:r>
            <a:r>
              <a:rPr lang="en-US" baseline="0" dirty="0" smtClean="0"/>
              <a:t> de um </a:t>
            </a:r>
            <a:r>
              <a:rPr lang="en-US" baseline="0" dirty="0" err="1" smtClean="0"/>
              <a:t>paciente</a:t>
            </a:r>
            <a:r>
              <a:rPr lang="en-US" baseline="0" dirty="0" smtClean="0"/>
              <a:t> com DPOC grave.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0987-444C-4BC6-85E7-D9C85EF86C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80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tende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deslocar</a:t>
            </a:r>
            <a:r>
              <a:rPr lang="en-US" baseline="0" dirty="0" smtClean="0"/>
              <a:t>-se de um </a:t>
            </a:r>
            <a:r>
              <a:rPr lang="en-US" baseline="0" dirty="0" err="1" smtClean="0"/>
              <a:t>ambiente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maior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pressão</a:t>
            </a:r>
            <a:r>
              <a:rPr lang="en-US" baseline="0" dirty="0" smtClean="0"/>
              <a:t> para um de </a:t>
            </a:r>
            <a:r>
              <a:rPr lang="en-US" baseline="0" dirty="0" err="1" smtClean="0"/>
              <a:t>menor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pressão</a:t>
            </a:r>
            <a:r>
              <a:rPr lang="en-US" baseline="0" dirty="0" smtClean="0"/>
              <a:t>. A </a:t>
            </a:r>
            <a:r>
              <a:rPr lang="en-US" baseline="0" dirty="0" err="1" smtClean="0"/>
              <a:t>chave</a:t>
            </a:r>
            <a:r>
              <a:rPr lang="en-US" baseline="0" dirty="0" smtClean="0"/>
              <a:t> para </a:t>
            </a:r>
            <a:r>
              <a:rPr lang="en-US" baseline="0" dirty="0" err="1" smtClean="0"/>
              <a:t>entender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mecanismos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mecânica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respiratória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compreensão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papel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musculatura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aumentar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diminuir</a:t>
            </a:r>
            <a:r>
              <a:rPr lang="en-US" baseline="0" dirty="0" smtClean="0"/>
              <a:t> o volume </a:t>
            </a:r>
            <a:r>
              <a:rPr lang="en-US" baseline="0" dirty="0" err="1" smtClean="0"/>
              <a:t>torácico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gerando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expiração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inspiração</a:t>
            </a:r>
            <a:r>
              <a:rPr lang="en-US" baseline="0" dirty="0" smtClean="0"/>
              <a:t>. A </a:t>
            </a:r>
            <a:r>
              <a:rPr lang="en-US" baseline="0" dirty="0" err="1" smtClean="0"/>
              <a:t>segunda</a:t>
            </a:r>
            <a:r>
              <a:rPr lang="en-US" baseline="0" dirty="0" smtClean="0"/>
              <a:t> formula (lei de Boyle) </a:t>
            </a:r>
            <a:r>
              <a:rPr lang="en-US" baseline="0" dirty="0" err="1" smtClean="0"/>
              <a:t>diz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temperature constant, a </a:t>
            </a:r>
            <a:r>
              <a:rPr lang="en-US" baseline="0" dirty="0" err="1" smtClean="0"/>
              <a:t>pressão</a:t>
            </a:r>
            <a:r>
              <a:rPr lang="en-US" baseline="0" dirty="0" smtClean="0"/>
              <a:t> de um </a:t>
            </a:r>
            <a:r>
              <a:rPr lang="en-US" baseline="0" dirty="0" err="1" smtClean="0"/>
              <a:t>determinado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gás</a:t>
            </a:r>
            <a:r>
              <a:rPr lang="en-US" baseline="0" dirty="0" smtClean="0"/>
              <a:t> é </a:t>
            </a:r>
            <a:r>
              <a:rPr lang="en-US" baseline="0" dirty="0" err="1" smtClean="0"/>
              <a:t>inversamente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proporcional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ao</a:t>
            </a:r>
            <a:r>
              <a:rPr lang="en-US" baseline="0" dirty="0" smtClean="0"/>
              <a:t> volume do </a:t>
            </a:r>
            <a:r>
              <a:rPr lang="en-US" baseline="0" dirty="0" err="1" smtClean="0"/>
              <a:t>recipiente</a:t>
            </a:r>
            <a:r>
              <a:rPr lang="en-US" baseline="0" dirty="0" smtClean="0"/>
              <a:t>. Logo, </a:t>
            </a:r>
            <a:r>
              <a:rPr lang="en-US" baseline="0" dirty="0" err="1" smtClean="0"/>
              <a:t>aumentando</a:t>
            </a:r>
            <a:r>
              <a:rPr lang="en-US" baseline="0" dirty="0" smtClean="0"/>
              <a:t> o volume da </a:t>
            </a:r>
            <a:r>
              <a:rPr lang="en-US" baseline="0" dirty="0" err="1" smtClean="0"/>
              <a:t>caixa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torácica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ocorrerá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diminuição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pressão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dentro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pulmões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consequente</a:t>
            </a:r>
            <a:r>
              <a:rPr lang="en-US" baseline="0" dirty="0" smtClean="0"/>
              <a:t> passage de </a:t>
            </a:r>
            <a:r>
              <a:rPr lang="en-US" baseline="0" dirty="0" err="1" smtClean="0"/>
              <a:t>ar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meio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externo</a:t>
            </a:r>
            <a:r>
              <a:rPr lang="en-US" baseline="0" dirty="0" smtClean="0"/>
              <a:t> para o interior dos </a:t>
            </a:r>
            <a:r>
              <a:rPr lang="en-US" baseline="0" dirty="0" err="1" smtClean="0"/>
              <a:t>pulmões</a:t>
            </a:r>
            <a:r>
              <a:rPr lang="en-US" baseline="0" dirty="0" smtClean="0"/>
              <a:t>. O </a:t>
            </a:r>
            <a:r>
              <a:rPr lang="en-US" baseline="0" dirty="0" err="1" smtClean="0"/>
              <a:t>inverso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também</a:t>
            </a:r>
            <a:r>
              <a:rPr lang="en-US" baseline="0" dirty="0" smtClean="0"/>
              <a:t> é </a:t>
            </a:r>
            <a:r>
              <a:rPr lang="en-US" baseline="0" dirty="0" err="1" smtClean="0"/>
              <a:t>válido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seja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quando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houver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diminuição</a:t>
            </a:r>
            <a:r>
              <a:rPr lang="en-US" baseline="0" dirty="0" smtClean="0"/>
              <a:t> do volume </a:t>
            </a:r>
            <a:r>
              <a:rPr lang="en-US" baseline="0" dirty="0" err="1" smtClean="0"/>
              <a:t>torácico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ocorrerá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aumento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pressão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pulmonar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movimento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ar</a:t>
            </a:r>
            <a:r>
              <a:rPr lang="en-US" baseline="0" dirty="0" smtClean="0"/>
              <a:t> para o </a:t>
            </a:r>
            <a:r>
              <a:rPr lang="en-US" baseline="0" dirty="0" err="1" smtClean="0"/>
              <a:t>meio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externo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0987-444C-4BC6-85E7-D9C85EF86C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03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Na respiração</a:t>
            </a:r>
            <a:r>
              <a:rPr lang="pt-BR" baseline="0" dirty="0" smtClean="0"/>
              <a:t> normal e tranquila, utiliza-se basicamente a contração e o relaxamento do diafragma para aumentar e diminuir, respectivamente, a cavidade torácica. Relembrar lei de Boyle.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0987-444C-4BC6-85E7-D9C85EF86C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26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Músculos acessórios</a:t>
            </a:r>
            <a:r>
              <a:rPr lang="pt-BR" baseline="0" dirty="0" smtClean="0"/>
              <a:t> da inspiração, que expandem a caixa torácica:</a:t>
            </a:r>
          </a:p>
          <a:p>
            <a:r>
              <a:rPr lang="pt-BR" baseline="0" dirty="0" smtClean="0"/>
              <a:t>	Intercostais externos*, esternocleidomastoideos, escalenos e serráteis anteriores.</a:t>
            </a:r>
          </a:p>
          <a:p>
            <a:r>
              <a:rPr lang="pt-BR" baseline="0" dirty="0" smtClean="0"/>
              <a:t>Músculos acessórios da expiração, que deprimem a caixa torácica:</a:t>
            </a:r>
          </a:p>
          <a:p>
            <a:r>
              <a:rPr lang="pt-BR" baseline="0" dirty="0" smtClean="0"/>
              <a:t>	Intercostais internos, reto abdominal.</a:t>
            </a:r>
          </a:p>
          <a:p>
            <a:endParaRPr lang="pt-BR" baseline="0" dirty="0" smtClean="0"/>
          </a:p>
          <a:p>
            <a:r>
              <a:rPr lang="pt-BR" baseline="0" dirty="0" smtClean="0"/>
              <a:t>Relembrar lei de Boyle.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0987-444C-4BC6-85E7-D9C85EF86C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Pressão</a:t>
            </a:r>
            <a:r>
              <a:rPr lang="en-US" dirty="0" smtClean="0"/>
              <a:t> pleural é a </a:t>
            </a:r>
            <a:r>
              <a:rPr lang="en-US" dirty="0" err="1" smtClean="0"/>
              <a:t>pressão</a:t>
            </a:r>
            <a:r>
              <a:rPr lang="en-US" dirty="0" smtClean="0"/>
              <a:t> </a:t>
            </a:r>
            <a:r>
              <a:rPr lang="en-US" dirty="0" err="1" smtClean="0"/>
              <a:t>existente</a:t>
            </a:r>
            <a:r>
              <a:rPr lang="en-US" dirty="0" smtClean="0"/>
              <a:t> entre</a:t>
            </a:r>
            <a:r>
              <a:rPr lang="en-US" baseline="0" dirty="0" smtClean="0"/>
              <a:t> a pleura parietal e a visceral. </a:t>
            </a:r>
            <a:r>
              <a:rPr lang="en-US" baseline="0" dirty="0" err="1" smtClean="0"/>
              <a:t>Ocorre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sucção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líquido</a:t>
            </a:r>
            <a:r>
              <a:rPr lang="en-US" baseline="0" dirty="0" smtClean="0"/>
              <a:t> pleural para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canais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linfáticos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resultando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pressão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negativa</a:t>
            </a:r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0987-444C-4BC6-85E7-D9C85EF86C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78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Pressão</a:t>
            </a:r>
            <a:r>
              <a:rPr lang="en-US" baseline="0" dirty="0" smtClean="0"/>
              <a:t> alveolar é a </a:t>
            </a:r>
            <a:r>
              <a:rPr lang="en-US" baseline="0" dirty="0" err="1" smtClean="0"/>
              <a:t>pressão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dentro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alvéolos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inspiração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tranquila</a:t>
            </a:r>
            <a:r>
              <a:rPr lang="en-US" baseline="0" dirty="0" smtClean="0"/>
              <a:t>, a </a:t>
            </a:r>
            <a:r>
              <a:rPr lang="en-US" baseline="0" dirty="0" err="1" smtClean="0"/>
              <a:t>pressão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gerada</a:t>
            </a:r>
            <a:r>
              <a:rPr lang="en-US" baseline="0" dirty="0" smtClean="0"/>
              <a:t> é de </a:t>
            </a:r>
            <a:r>
              <a:rPr lang="en-US" baseline="0" dirty="0" err="1" smtClean="0"/>
              <a:t>cerca</a:t>
            </a:r>
            <a:r>
              <a:rPr lang="en-US" baseline="0" dirty="0" smtClean="0"/>
              <a:t> de – 1 cm H20, </a:t>
            </a:r>
            <a:r>
              <a:rPr lang="en-US" baseline="0" dirty="0" err="1" smtClean="0"/>
              <a:t>suficiente</a:t>
            </a:r>
            <a:r>
              <a:rPr lang="en-US" baseline="0" dirty="0" smtClean="0"/>
              <a:t> para </a:t>
            </a:r>
            <a:r>
              <a:rPr lang="en-US" baseline="0" dirty="0" err="1" smtClean="0"/>
              <a:t>captar</a:t>
            </a:r>
            <a:r>
              <a:rPr lang="en-US" baseline="0" dirty="0" smtClean="0"/>
              <a:t> 0,5 L de </a:t>
            </a:r>
            <a:r>
              <a:rPr lang="en-US" baseline="0" dirty="0" err="1" smtClean="0"/>
              <a:t>ar</a:t>
            </a:r>
            <a:r>
              <a:rPr lang="en-US" baseline="0" dirty="0" smtClean="0"/>
              <a:t> para o interior dos </a:t>
            </a:r>
            <a:r>
              <a:rPr lang="en-US" baseline="0" dirty="0" err="1" smtClean="0"/>
              <a:t>pulmões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cerca</a:t>
            </a:r>
            <a:r>
              <a:rPr lang="en-US" baseline="0" dirty="0" smtClean="0"/>
              <a:t> de 2 </a:t>
            </a:r>
            <a:r>
              <a:rPr lang="en-US" baseline="0" dirty="0" err="1" smtClean="0"/>
              <a:t>segundos</a:t>
            </a:r>
            <a:r>
              <a:rPr lang="en-US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Pressão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meio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externo</a:t>
            </a:r>
            <a:r>
              <a:rPr lang="en-US" baseline="0" dirty="0" smtClean="0"/>
              <a:t>: 0 cm H2O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0987-444C-4BC6-85E7-D9C85EF86C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21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Pressão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transpulmonar</a:t>
            </a:r>
            <a:r>
              <a:rPr lang="en-US" baseline="0" dirty="0" smtClean="0"/>
              <a:t> (de </a:t>
            </a:r>
            <a:r>
              <a:rPr lang="en-US" baseline="0" dirty="0" err="1" smtClean="0"/>
              <a:t>recuo</a:t>
            </a:r>
            <a:r>
              <a:rPr lang="en-US" baseline="0" dirty="0" smtClean="0"/>
              <a:t>) é a </a:t>
            </a:r>
            <a:r>
              <a:rPr lang="en-US" baseline="0" dirty="0" err="1" smtClean="0"/>
              <a:t>diferença</a:t>
            </a:r>
            <a:r>
              <a:rPr lang="en-US" baseline="0" dirty="0" smtClean="0"/>
              <a:t> entre a </a:t>
            </a:r>
            <a:r>
              <a:rPr lang="en-US" baseline="0" dirty="0" err="1" smtClean="0"/>
              <a:t>pressão</a:t>
            </a:r>
            <a:r>
              <a:rPr lang="en-US" baseline="0" dirty="0" smtClean="0"/>
              <a:t> alveolar (</a:t>
            </a:r>
            <a:r>
              <a:rPr lang="en-US" baseline="0" dirty="0" err="1" smtClean="0"/>
              <a:t>interna</a:t>
            </a:r>
            <a:r>
              <a:rPr lang="en-US" baseline="0" dirty="0" smtClean="0"/>
              <a:t>) e pleural (</a:t>
            </a:r>
            <a:r>
              <a:rPr lang="en-US" baseline="0" dirty="0" err="1" smtClean="0"/>
              <a:t>externa</a:t>
            </a:r>
            <a:r>
              <a:rPr lang="en-US" baseline="0" dirty="0" smtClean="0"/>
              <a:t>), </a:t>
            </a:r>
            <a:r>
              <a:rPr lang="en-US" baseline="0" dirty="0" err="1" smtClean="0"/>
              <a:t>representando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capacidade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elástica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fibras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elastina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colágeno</a:t>
            </a:r>
            <a:r>
              <a:rPr lang="en-US" baseline="0" dirty="0" smtClean="0"/>
              <a:t> + </a:t>
            </a:r>
            <a:r>
              <a:rPr lang="en-US" baseline="0" dirty="0" err="1" smtClean="0"/>
              <a:t>tensão</a:t>
            </a:r>
            <a:r>
              <a:rPr lang="en-US" baseline="0" dirty="0" smtClean="0"/>
              <a:t> superficial alveolar)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tende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colapsar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pulmões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</a:t>
            </a:r>
            <a:r>
              <a:rPr lang="en-US" baseline="0" dirty="0" err="1" smtClean="0"/>
              <a:t>leve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subida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gráfico</a:t>
            </a:r>
            <a:r>
              <a:rPr lang="en-US" baseline="0" dirty="0" smtClean="0"/>
              <a:t> da P </a:t>
            </a:r>
            <a:r>
              <a:rPr lang="en-US" baseline="0" dirty="0" err="1" smtClean="0"/>
              <a:t>aveolar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inspiração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deve</a:t>
            </a:r>
            <a:r>
              <a:rPr lang="en-US" baseline="0" dirty="0" smtClean="0"/>
              <a:t>-se a </a:t>
            </a:r>
            <a:r>
              <a:rPr lang="en-US" baseline="0" dirty="0" err="1" smtClean="0"/>
              <a:t>entrada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alvéolos</a:t>
            </a:r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0987-444C-4BC6-85E7-D9C85EF86C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0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Diagrama</a:t>
            </a:r>
            <a:r>
              <a:rPr lang="pt-BR" baseline="0" dirty="0" smtClean="0"/>
              <a:t> de complacência (P transpulmonar) determina as forças elásticas pulmonares.</a:t>
            </a:r>
          </a:p>
          <a:p>
            <a:endParaRPr lang="pt-BR" baseline="0" dirty="0" smtClean="0"/>
          </a:p>
          <a:p>
            <a:pPr marL="228600" indent="-228600">
              <a:buAutoNum type="arabicPeriod"/>
            </a:pPr>
            <a:r>
              <a:rPr lang="pt-BR" baseline="0" dirty="0" smtClean="0"/>
              <a:t>Força elástica do tecido pulmonar propriamente dito: fibras de elastina e colágeno (1/3 da elasticidade pulmonar);</a:t>
            </a:r>
          </a:p>
          <a:p>
            <a:pPr marL="228600" indent="-228600">
              <a:buAutoNum type="arabicPeriod"/>
            </a:pPr>
            <a:r>
              <a:rPr lang="pt-BR" baseline="0" dirty="0" smtClean="0"/>
              <a:t>Força elástica causadas pela tensão superficial do surfactante (2/3 da elasticidade pulmonar</a:t>
            </a:r>
            <a:r>
              <a:rPr lang="en-US" baseline="0" dirty="0" smtClean="0"/>
              <a:t>).</a:t>
            </a:r>
            <a:endParaRPr lang="pt-BR" baseline="0" dirty="0" smtClean="0"/>
          </a:p>
          <a:p>
            <a:pPr marL="0" indent="0">
              <a:buNone/>
            </a:pPr>
            <a:endParaRPr lang="pt-BR" baseline="0" dirty="0" smtClean="0"/>
          </a:p>
          <a:p>
            <a:pPr marL="0" indent="0">
              <a:buNone/>
            </a:pPr>
            <a:r>
              <a:rPr lang="pt-BR" baseline="0" dirty="0" smtClean="0"/>
              <a:t>Gráfico à direita mosta que a pressão necessária para encher o pulmão com ar é 3X maior do que para encher o pulmão com solu</a:t>
            </a:r>
            <a:r>
              <a:rPr lang="en-US" baseline="0" dirty="0" err="1" smtClean="0"/>
              <a:t>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salina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devido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sua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elasticidade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Salientar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importância</a:t>
            </a:r>
            <a:r>
              <a:rPr lang="en-US" baseline="0" dirty="0" smtClean="0"/>
              <a:t> da interface </a:t>
            </a:r>
            <a:r>
              <a:rPr lang="en-US" baseline="0" dirty="0" err="1" smtClean="0"/>
              <a:t>surfactante</a:t>
            </a:r>
            <a:r>
              <a:rPr lang="en-US" baseline="0" dirty="0" smtClean="0"/>
              <a:t>/</a:t>
            </a:r>
            <a:r>
              <a:rPr lang="en-US" baseline="0" dirty="0" err="1" smtClean="0"/>
              <a:t>ar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dizer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surfactante</a:t>
            </a:r>
            <a:r>
              <a:rPr lang="en-US" baseline="0" dirty="0" smtClean="0"/>
              <a:t> é </a:t>
            </a:r>
            <a:r>
              <a:rPr lang="en-US" baseline="0" dirty="0" err="1" smtClean="0"/>
              <a:t>produzido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pneumócitos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tipo</a:t>
            </a:r>
            <a:r>
              <a:rPr lang="en-US" baseline="0" dirty="0" smtClean="0"/>
              <a:t> II.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err="1" smtClean="0"/>
              <a:t>Desenhar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quadro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pulmão</a:t>
            </a:r>
            <a:r>
              <a:rPr lang="en-US" baseline="0" dirty="0" smtClean="0"/>
              <a:t> com um </a:t>
            </a:r>
            <a:r>
              <a:rPr lang="en-US" baseline="0" dirty="0" err="1" smtClean="0"/>
              <a:t>alvéolo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gigante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dentro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setas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indicando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direções</a:t>
            </a:r>
            <a:r>
              <a:rPr lang="en-US" baseline="0" dirty="0" smtClean="0"/>
              <a:t> das </a:t>
            </a:r>
            <a:r>
              <a:rPr lang="en-US" baseline="0" dirty="0" err="1" smtClean="0"/>
              <a:t>pressões</a:t>
            </a:r>
            <a:r>
              <a:rPr lang="en-US" baseline="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0987-444C-4BC6-85E7-D9C85EF86C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62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</a:t>
            </a:r>
            <a:r>
              <a:rPr lang="pt-BR" baseline="0" dirty="0" smtClean="0"/>
              <a:t> surfactante é um fosfolipídeo que evita o colabamento alveolar através da redução da tensão superficial. Nos recém-nascidos, a ausência de surfactante (elevada tensão superficial) juntamente com o pequeno raio alveolar exige enorme pressão transpleural para que ocorra a abertura dos alvéolos (ANGÚSTIA RESPIRATÓRIA DO RECÉM-NASCIDO). O raio alveolar de um recém-nascido é menor que ¼ do raio alveolar de um adulto. O surfactante começa a ser secretado entre o sexto e sétimo mês de gestação. Tratamento realizado com respiração assistida por pressão positiva contínua. Atualmente, se faz tratamento com corticóides na mãe que dará a luz a bebê prematuro, estimulando a maturação pulmonar. Pode-se administrar surfactante exógeno em recém nascidos com a síndrome.</a:t>
            </a:r>
          </a:p>
          <a:p>
            <a:endParaRPr lang="pt-BR" baseline="0" dirty="0" smtClean="0"/>
          </a:p>
          <a:p>
            <a:r>
              <a:rPr lang="pt-BR" baseline="0" dirty="0" smtClean="0"/>
              <a:t>A função do surfactante é reduzir o esforço requerido pelos músculos da respiração para expandir os pulmões.</a:t>
            </a:r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0987-444C-4BC6-85E7-D9C85EF86C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08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D7766-6A66-4F7B-8F7D-636931FBEC7C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7ED8-C48D-40E8-BD5B-B8C31B908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1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D7766-6A66-4F7B-8F7D-636931FBEC7C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7ED8-C48D-40E8-BD5B-B8C31B908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D7766-6A66-4F7B-8F7D-636931FBEC7C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7ED8-C48D-40E8-BD5B-B8C31B908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4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D7766-6A66-4F7B-8F7D-636931FBEC7C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7ED8-C48D-40E8-BD5B-B8C31B908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8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D7766-6A66-4F7B-8F7D-636931FBEC7C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7ED8-C48D-40E8-BD5B-B8C31B908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5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D7766-6A66-4F7B-8F7D-636931FBEC7C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7ED8-C48D-40E8-BD5B-B8C31B908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4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D7766-6A66-4F7B-8F7D-636931FBEC7C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7ED8-C48D-40E8-BD5B-B8C31B908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3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D7766-6A66-4F7B-8F7D-636931FBEC7C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7ED8-C48D-40E8-BD5B-B8C31B908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9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D7766-6A66-4F7B-8F7D-636931FBEC7C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7ED8-C48D-40E8-BD5B-B8C31B908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4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D7766-6A66-4F7B-8F7D-636931FBEC7C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7ED8-C48D-40E8-BD5B-B8C31B908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9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D7766-6A66-4F7B-8F7D-636931FBEC7C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7ED8-C48D-40E8-BD5B-B8C31B908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9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D7766-6A66-4F7B-8F7D-636931FBEC7C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07ED8-C48D-40E8-BD5B-B8C31B908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5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737" y="1460955"/>
            <a:ext cx="6858000" cy="2387600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ESPIROMETRIA</a:t>
            </a:r>
            <a:endParaRPr lang="en-US" sz="60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19014"/>
            <a:ext cx="6858000" cy="697688"/>
          </a:xfrm>
        </p:spPr>
        <p:txBody>
          <a:bodyPr>
            <a:normAutofit/>
          </a:bodyPr>
          <a:lstStyle/>
          <a:p>
            <a:r>
              <a:rPr lang="en-US" dirty="0" smtClean="0"/>
              <a:t>Centro de </a:t>
            </a:r>
            <a:r>
              <a:rPr lang="en-US" dirty="0" err="1" smtClean="0"/>
              <a:t>Ciências</a:t>
            </a:r>
            <a:r>
              <a:rPr lang="en-US" dirty="0" smtClean="0"/>
              <a:t> da </a:t>
            </a:r>
            <a:r>
              <a:rPr lang="en-US" dirty="0" err="1" smtClean="0"/>
              <a:t>Saúde</a:t>
            </a:r>
            <a:endParaRPr lang="en-US" dirty="0"/>
          </a:p>
          <a:p>
            <a:r>
              <a:rPr lang="en-US" dirty="0" smtClean="0"/>
              <a:t>02 de </a:t>
            </a:r>
            <a:r>
              <a:rPr lang="en-US" dirty="0" err="1" smtClean="0"/>
              <a:t>Setembro</a:t>
            </a:r>
            <a:r>
              <a:rPr lang="en-US" dirty="0" smtClean="0"/>
              <a:t> de 2013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95" y="429161"/>
            <a:ext cx="3497236" cy="2211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2749" y="5934670"/>
            <a:ext cx="2583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Lucas Radaelli</a:t>
            </a:r>
          </a:p>
          <a:p>
            <a:r>
              <a:rPr lang="en-US" b="1" dirty="0" smtClean="0"/>
              <a:t>Charles Schneider Borges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48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Surfactante</a:t>
            </a:r>
            <a:r>
              <a:rPr lang="en-US" b="1" dirty="0" smtClean="0"/>
              <a:t> e </a:t>
            </a:r>
            <a:r>
              <a:rPr lang="en-US" b="1" dirty="0" err="1" smtClean="0"/>
              <a:t>Força</a:t>
            </a:r>
            <a:r>
              <a:rPr lang="en-US" b="1" dirty="0" smtClean="0"/>
              <a:t> </a:t>
            </a:r>
            <a:r>
              <a:rPr lang="en-US" b="1" dirty="0" err="1" smtClean="0"/>
              <a:t>Elástica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463" t="12743" r="7557" b="11702"/>
          <a:stretch/>
        </p:blipFill>
        <p:spPr>
          <a:xfrm>
            <a:off x="154547" y="2348181"/>
            <a:ext cx="3992451" cy="3524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8479" t="12264" r="10068" b="11671"/>
          <a:stretch/>
        </p:blipFill>
        <p:spPr>
          <a:xfrm>
            <a:off x="4533363" y="2348181"/>
            <a:ext cx="4375081" cy="367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Raio</a:t>
            </a:r>
            <a:r>
              <a:rPr lang="en-US" b="1" dirty="0" smtClean="0"/>
              <a:t> Alveolar vs. </a:t>
            </a:r>
            <a:r>
              <a:rPr lang="en-US" b="1" dirty="0" err="1" smtClean="0"/>
              <a:t>Surfactante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57250" y="2870444"/>
                <a:ext cx="7337738" cy="10533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𝑃𝑟𝑒𝑠𝑠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ã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𝑇𝑒𝑛𝑠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ã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𝑆𝑢𝑝𝑒𝑟𝑓𝑖𝑐𝑖𝑎𝑙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𝑅𝑎𝑖𝑜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𝑑𝑜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𝑎𝑙𝑣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𝑜𝑙𝑜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2870444"/>
                <a:ext cx="7337738" cy="10533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112274" y="4918898"/>
            <a:ext cx="5132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Síndrome</a:t>
            </a:r>
            <a:r>
              <a:rPr lang="en-US" dirty="0">
                <a:solidFill>
                  <a:srgbClr val="FF0000"/>
                </a:solidFill>
              </a:rPr>
              <a:t> da </a:t>
            </a:r>
            <a:r>
              <a:rPr lang="en-US" dirty="0" err="1">
                <a:solidFill>
                  <a:srgbClr val="FF0000"/>
                </a:solidFill>
              </a:rPr>
              <a:t>angústia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respiratória</a:t>
            </a:r>
            <a:r>
              <a:rPr lang="en-US" dirty="0">
                <a:solidFill>
                  <a:srgbClr val="FF0000"/>
                </a:solidFill>
              </a:rPr>
              <a:t> do </a:t>
            </a:r>
            <a:r>
              <a:rPr lang="en-US" dirty="0" err="1">
                <a:solidFill>
                  <a:srgbClr val="FF0000"/>
                </a:solidFill>
              </a:rPr>
              <a:t>recém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nascido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7398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Espirometria</a:t>
            </a:r>
            <a:endParaRPr lang="en-US" b="1" dirty="0"/>
          </a:p>
        </p:txBody>
      </p:sp>
      <p:pic>
        <p:nvPicPr>
          <p:cNvPr id="4" name="Picture 2" descr="http://1.bp.blogspot.com/_un0Wr_Bhjuo/Sm-9h7lMMZI/AAAAAAAAAEE/7a7sBH88SYE/s400/Espiromet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3083" y="1551833"/>
            <a:ext cx="6657833" cy="4993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05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Utilização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Avaliação</a:t>
            </a:r>
            <a:r>
              <a:rPr lang="en-US" sz="2400" dirty="0" smtClean="0"/>
              <a:t> da </a:t>
            </a:r>
            <a:r>
              <a:rPr lang="en-US" sz="2400" dirty="0" err="1" smtClean="0"/>
              <a:t>função</a:t>
            </a:r>
            <a:r>
              <a:rPr lang="en-US" sz="2400" dirty="0" smtClean="0"/>
              <a:t> </a:t>
            </a:r>
            <a:r>
              <a:rPr lang="en-US" sz="2400" dirty="0" err="1" smtClean="0"/>
              <a:t>pulmonar</a:t>
            </a:r>
            <a:r>
              <a:rPr lang="en-US" sz="2400" dirty="0" smtClean="0"/>
              <a:t>;</a:t>
            </a:r>
            <a:endParaRPr lang="en-US" sz="2400" dirty="0"/>
          </a:p>
          <a:p>
            <a:r>
              <a:rPr lang="en-US" sz="2400" dirty="0" err="1" smtClean="0"/>
              <a:t>Estudo</a:t>
            </a:r>
            <a:r>
              <a:rPr lang="en-US" sz="2400" dirty="0" smtClean="0"/>
              <a:t> dos volumes e </a:t>
            </a:r>
            <a:r>
              <a:rPr lang="en-US" sz="2400" dirty="0" err="1" smtClean="0"/>
              <a:t>capacidades</a:t>
            </a:r>
            <a:r>
              <a:rPr lang="en-US" sz="2400" dirty="0" smtClean="0"/>
              <a:t>;</a:t>
            </a:r>
          </a:p>
          <a:p>
            <a:r>
              <a:rPr lang="en-US" sz="2400" dirty="0" err="1" smtClean="0"/>
              <a:t>Materiais</a:t>
            </a:r>
            <a:r>
              <a:rPr lang="en-US" sz="2400" dirty="0" smtClean="0"/>
              <a:t>: </a:t>
            </a:r>
            <a:r>
              <a:rPr lang="en-US" sz="2400" dirty="0" err="1" smtClean="0"/>
              <a:t>espirômetro</a:t>
            </a:r>
            <a:r>
              <a:rPr lang="en-US" sz="2400" dirty="0"/>
              <a:t> </a:t>
            </a:r>
            <a:r>
              <a:rPr lang="en-US" sz="2400" dirty="0" err="1" smtClean="0"/>
              <a:t>calibrado</a:t>
            </a:r>
            <a:r>
              <a:rPr lang="en-US" sz="2400" dirty="0" smtClean="0"/>
              <a:t>, </a:t>
            </a:r>
            <a:r>
              <a:rPr lang="en-US" sz="2400" dirty="0" err="1" smtClean="0"/>
              <a:t>tubo</a:t>
            </a:r>
            <a:r>
              <a:rPr lang="en-US" sz="2400" dirty="0" smtClean="0"/>
              <a:t> </a:t>
            </a:r>
            <a:r>
              <a:rPr lang="en-US" sz="2400" dirty="0" err="1" smtClean="0"/>
              <a:t>bucal</a:t>
            </a:r>
            <a:r>
              <a:rPr lang="en-US" sz="2400" dirty="0" smtClean="0"/>
              <a:t> e </a:t>
            </a:r>
            <a:r>
              <a:rPr lang="en-US" sz="2400" dirty="0" err="1" smtClean="0"/>
              <a:t>clipe</a:t>
            </a:r>
            <a:r>
              <a:rPr lang="en-US" sz="2400" dirty="0" smtClean="0"/>
              <a:t> nasal.</a:t>
            </a:r>
          </a:p>
        </p:txBody>
      </p:sp>
      <p:pic>
        <p:nvPicPr>
          <p:cNvPr id="2050" name="Picture 2" descr="http://img.medicalexpo.es/images_me/photo-g/espirometro-portatil-mano-usb-69437-1358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8" b="21351"/>
          <a:stretch/>
        </p:blipFill>
        <p:spPr bwMode="auto">
          <a:xfrm>
            <a:off x="972354" y="3404143"/>
            <a:ext cx="7199291" cy="31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00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Princípio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448" t="12623" r="7969" b="13604"/>
          <a:stretch/>
        </p:blipFill>
        <p:spPr>
          <a:xfrm>
            <a:off x="772733" y="1690689"/>
            <a:ext cx="7742617" cy="489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Volumes e </a:t>
            </a:r>
            <a:r>
              <a:rPr lang="en-US" b="1" dirty="0" err="1" smtClean="0"/>
              <a:t>Capacidades</a:t>
            </a:r>
            <a:r>
              <a:rPr lang="en-US" b="1" dirty="0" smtClean="0"/>
              <a:t> </a:t>
            </a:r>
            <a:r>
              <a:rPr lang="en-US" b="1" dirty="0" err="1" smtClean="0"/>
              <a:t>Pulmonares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030" t="9135" r="6975" b="9143"/>
          <a:stretch/>
        </p:blipFill>
        <p:spPr>
          <a:xfrm>
            <a:off x="1339402" y="1425197"/>
            <a:ext cx="6465195" cy="5323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1250" y="24891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*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4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Procedimento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315021"/>
            <a:ext cx="8180499" cy="333880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dirty="0" err="1" smtClean="0"/>
              <a:t>Respirar</a:t>
            </a:r>
            <a:r>
              <a:rPr lang="en-US" sz="3000" dirty="0" smtClean="0"/>
              <a:t> </a:t>
            </a:r>
            <a:r>
              <a:rPr lang="en-US" sz="3000" dirty="0" err="1" smtClean="0"/>
              <a:t>normalmente</a:t>
            </a:r>
            <a:r>
              <a:rPr lang="en-US" sz="30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endParaRPr lang="en-US" sz="3000" dirty="0"/>
          </a:p>
          <a:p>
            <a:pPr marL="457200" indent="-457200">
              <a:buFont typeface="+mj-lt"/>
              <a:buAutoNum type="arabicPeriod"/>
            </a:pPr>
            <a:r>
              <a:rPr lang="en-US" sz="3000" dirty="0" err="1" smtClean="0"/>
              <a:t>Inspiração</a:t>
            </a:r>
            <a:r>
              <a:rPr lang="en-US" sz="3000" dirty="0" smtClean="0"/>
              <a:t> </a:t>
            </a:r>
            <a:r>
              <a:rPr lang="en-US" sz="3000" dirty="0" err="1" smtClean="0"/>
              <a:t>máxima</a:t>
            </a:r>
            <a:r>
              <a:rPr lang="en-US" sz="30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endParaRPr lang="en-US" sz="3000" dirty="0"/>
          </a:p>
          <a:p>
            <a:pPr marL="457200" indent="-457200">
              <a:buFont typeface="+mj-lt"/>
              <a:buAutoNum type="arabicPeriod"/>
            </a:pPr>
            <a:r>
              <a:rPr lang="en-US" sz="3000" dirty="0" err="1" smtClean="0"/>
              <a:t>Expiração</a:t>
            </a:r>
            <a:r>
              <a:rPr lang="en-US" sz="3000" dirty="0" smtClean="0"/>
              <a:t> </a:t>
            </a:r>
            <a:r>
              <a:rPr lang="en-US" sz="3000" dirty="0" err="1" smtClean="0"/>
              <a:t>máxima</a:t>
            </a:r>
            <a:r>
              <a:rPr lang="en-US" sz="3000" dirty="0" smtClean="0"/>
              <a:t> </a:t>
            </a:r>
            <a:r>
              <a:rPr lang="en-US" sz="3000" dirty="0" err="1" smtClean="0"/>
              <a:t>durante</a:t>
            </a:r>
            <a:r>
              <a:rPr lang="en-US" sz="3000" dirty="0" smtClean="0"/>
              <a:t> 6 </a:t>
            </a:r>
            <a:r>
              <a:rPr lang="en-US" sz="3000" dirty="0" err="1" smtClean="0"/>
              <a:t>segundos</a:t>
            </a:r>
            <a:r>
              <a:rPr lang="en-US" sz="3000" dirty="0" smtClean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555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Análise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70685"/>
            <a:ext cx="7886700" cy="4351338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 VEF</a:t>
            </a:r>
            <a:r>
              <a:rPr lang="en-US" sz="1800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= Volume </a:t>
            </a:r>
            <a:r>
              <a:rPr lang="en-US" dirty="0" err="1" smtClean="0"/>
              <a:t>expiratório</a:t>
            </a:r>
            <a:r>
              <a:rPr lang="en-US" dirty="0" smtClean="0"/>
              <a:t> </a:t>
            </a:r>
            <a:r>
              <a:rPr lang="en-US" dirty="0" err="1" smtClean="0"/>
              <a:t>forçado</a:t>
            </a:r>
            <a:r>
              <a:rPr lang="en-US" dirty="0" smtClean="0"/>
              <a:t> </a:t>
            </a:r>
            <a:r>
              <a:rPr lang="en-US" b="1" dirty="0" smtClean="0"/>
              <a:t>no 1º Segundo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r>
              <a:rPr lang="en-US" sz="3200" dirty="0" smtClean="0">
                <a:solidFill>
                  <a:srgbClr val="FF0000"/>
                </a:solidFill>
              </a:rPr>
              <a:t> CVF</a:t>
            </a:r>
            <a:r>
              <a:rPr lang="en-US" dirty="0" smtClean="0"/>
              <a:t> = </a:t>
            </a:r>
            <a:r>
              <a:rPr lang="en-US" dirty="0" err="1" smtClean="0"/>
              <a:t>Capacidade</a:t>
            </a:r>
            <a:r>
              <a:rPr lang="en-US" dirty="0" smtClean="0"/>
              <a:t> vital </a:t>
            </a:r>
            <a:r>
              <a:rPr lang="en-US" dirty="0" err="1" smtClean="0"/>
              <a:t>forçada</a:t>
            </a:r>
            <a:r>
              <a:rPr lang="en-US" dirty="0" smtClean="0"/>
              <a:t> (</a:t>
            </a:r>
            <a:r>
              <a:rPr lang="en-US" dirty="0" err="1" smtClean="0"/>
              <a:t>aprox</a:t>
            </a:r>
            <a:r>
              <a:rPr lang="en-US" dirty="0" smtClean="0"/>
              <a:t>. 4500 mL);</a:t>
            </a:r>
          </a:p>
          <a:p>
            <a:endParaRPr lang="en-US" dirty="0"/>
          </a:p>
          <a:p>
            <a:r>
              <a:rPr lang="en-US" sz="3200" dirty="0" smtClean="0">
                <a:solidFill>
                  <a:srgbClr val="FF0000"/>
                </a:solidFill>
              </a:rPr>
              <a:t> VEF</a:t>
            </a:r>
            <a:r>
              <a:rPr lang="en-US" sz="18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>
                <a:solidFill>
                  <a:srgbClr val="FF0000"/>
                </a:solidFill>
              </a:rPr>
              <a:t>/CVF</a:t>
            </a:r>
            <a:r>
              <a:rPr lang="en-US" dirty="0" smtClean="0"/>
              <a:t> = </a:t>
            </a:r>
            <a:r>
              <a:rPr lang="en-US" dirty="0" err="1" smtClean="0"/>
              <a:t>Índice</a:t>
            </a:r>
            <a:r>
              <a:rPr lang="en-US" dirty="0" smtClean="0"/>
              <a:t> de </a:t>
            </a:r>
            <a:r>
              <a:rPr lang="en-US" dirty="0" err="1" smtClean="0"/>
              <a:t>Tiffeneau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r>
              <a:rPr lang="en-US" sz="3600" dirty="0" smtClean="0">
                <a:solidFill>
                  <a:srgbClr val="FF0000"/>
                </a:solidFill>
              </a:rPr>
              <a:t> FEF </a:t>
            </a:r>
            <a:r>
              <a:rPr lang="en-US" sz="2000" dirty="0" smtClean="0">
                <a:solidFill>
                  <a:srgbClr val="FF0000"/>
                </a:solidFill>
              </a:rPr>
              <a:t>25%-75% </a:t>
            </a:r>
            <a:r>
              <a:rPr lang="en-US" dirty="0" smtClean="0"/>
              <a:t>= Volume </a:t>
            </a:r>
            <a:r>
              <a:rPr lang="en-US" dirty="0" err="1" smtClean="0"/>
              <a:t>expirado</a:t>
            </a:r>
            <a:r>
              <a:rPr lang="en-US" dirty="0" smtClean="0"/>
              <a:t> </a:t>
            </a:r>
            <a:r>
              <a:rPr lang="en-US" b="1" dirty="0" smtClean="0"/>
              <a:t>entre 25% e 75% </a:t>
            </a:r>
            <a:r>
              <a:rPr lang="en-US" dirty="0" smtClean="0"/>
              <a:t>da </a:t>
            </a:r>
            <a:r>
              <a:rPr lang="en-US" dirty="0" err="1" smtClean="0"/>
              <a:t>expiração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425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Indicações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Fumantes</a:t>
            </a:r>
            <a:r>
              <a:rPr lang="en-US" sz="2400" dirty="0" smtClean="0"/>
              <a:t> </a:t>
            </a:r>
            <a:r>
              <a:rPr lang="en-US" sz="2400" dirty="0" err="1" smtClean="0"/>
              <a:t>acima</a:t>
            </a:r>
            <a:r>
              <a:rPr lang="en-US" sz="2400" dirty="0" smtClean="0"/>
              <a:t> de 45 </a:t>
            </a:r>
            <a:r>
              <a:rPr lang="en-US" sz="2400" dirty="0" err="1" smtClean="0"/>
              <a:t>anos</a:t>
            </a:r>
            <a:r>
              <a:rPr lang="en-US" sz="2400" dirty="0" smtClean="0"/>
              <a:t>;</a:t>
            </a:r>
          </a:p>
          <a:p>
            <a:r>
              <a:rPr lang="en-US" sz="2400" dirty="0" err="1" smtClean="0"/>
              <a:t>Asmáticos</a:t>
            </a:r>
            <a:r>
              <a:rPr lang="en-US" sz="2400" dirty="0" smtClean="0"/>
              <a:t>;</a:t>
            </a:r>
          </a:p>
          <a:p>
            <a:r>
              <a:rPr lang="en-US" sz="2400" dirty="0" err="1" smtClean="0"/>
              <a:t>Bronquíticos</a:t>
            </a:r>
            <a:r>
              <a:rPr lang="en-US" sz="2400" dirty="0" smtClean="0"/>
              <a:t> </a:t>
            </a:r>
            <a:r>
              <a:rPr lang="en-US" sz="2400" dirty="0" err="1" smtClean="0"/>
              <a:t>crônicos</a:t>
            </a:r>
            <a:r>
              <a:rPr lang="en-US" sz="2400" dirty="0" smtClean="0"/>
              <a:t>;</a:t>
            </a:r>
          </a:p>
          <a:p>
            <a:r>
              <a:rPr lang="en-US" sz="2400" dirty="0" err="1" smtClean="0"/>
              <a:t>Mineradoras</a:t>
            </a:r>
            <a:r>
              <a:rPr lang="en-US" sz="2400" dirty="0" smtClean="0"/>
              <a:t>, </a:t>
            </a:r>
            <a:r>
              <a:rPr lang="en-US" sz="2400" dirty="0" err="1" smtClean="0"/>
              <a:t>metalúrgicas</a:t>
            </a:r>
            <a:r>
              <a:rPr lang="en-US" sz="2400" dirty="0" smtClean="0"/>
              <a:t> etc.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IMPORTANTE: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r>
              <a:rPr lang="en-US" sz="2000" dirty="0" err="1" smtClean="0"/>
              <a:t>Fumantes</a:t>
            </a:r>
            <a:r>
              <a:rPr lang="en-US" sz="2000" dirty="0" smtClean="0"/>
              <a:t> com </a:t>
            </a:r>
            <a:r>
              <a:rPr lang="en-US" sz="2000" dirty="0" err="1" smtClean="0"/>
              <a:t>espirometria</a:t>
            </a:r>
            <a:r>
              <a:rPr lang="en-US" sz="2000" dirty="0" smtClean="0"/>
              <a:t> normal </a:t>
            </a:r>
            <a:r>
              <a:rPr lang="en-US" sz="2000" dirty="0" err="1" smtClean="0"/>
              <a:t>devem</a:t>
            </a:r>
            <a:r>
              <a:rPr lang="en-US" sz="2000" dirty="0" smtClean="0"/>
              <a:t> </a:t>
            </a:r>
            <a:r>
              <a:rPr lang="en-US" sz="2000" dirty="0" err="1" smtClean="0"/>
              <a:t>repetir</a:t>
            </a:r>
            <a:r>
              <a:rPr lang="en-US" sz="2000" dirty="0" smtClean="0"/>
              <a:t> o </a:t>
            </a:r>
            <a:r>
              <a:rPr lang="en-US" sz="2000" dirty="0" err="1" smtClean="0"/>
              <a:t>exame</a:t>
            </a:r>
            <a:r>
              <a:rPr lang="en-US" sz="2000" dirty="0" smtClean="0"/>
              <a:t> a </a:t>
            </a:r>
            <a:r>
              <a:rPr lang="en-US" sz="2000" dirty="0" err="1" smtClean="0"/>
              <a:t>cada</a:t>
            </a:r>
            <a:r>
              <a:rPr lang="en-US" sz="2000" dirty="0" smtClean="0"/>
              <a:t> 3 – 5 </a:t>
            </a:r>
            <a:r>
              <a:rPr lang="en-US" sz="2000" dirty="0" err="1" smtClean="0"/>
              <a:t>anos</a:t>
            </a:r>
            <a:r>
              <a:rPr lang="en-US" sz="2000" dirty="0" smtClean="0"/>
              <a:t>;</a:t>
            </a:r>
          </a:p>
          <a:p>
            <a:pPr marL="342900" lvl="1" indent="0">
              <a:buNone/>
            </a:pPr>
            <a:endParaRPr lang="en-US" sz="2000" dirty="0" smtClean="0"/>
          </a:p>
          <a:p>
            <a:pPr marL="342900" lvl="1" indent="0">
              <a:buNone/>
            </a:pPr>
            <a:r>
              <a:rPr lang="en-US" sz="2000" dirty="0" err="1" smtClean="0"/>
              <a:t>Declínio</a:t>
            </a:r>
            <a:r>
              <a:rPr lang="en-US" sz="2000" dirty="0" smtClean="0"/>
              <a:t> </a:t>
            </a:r>
            <a:r>
              <a:rPr lang="en-US" sz="2000" dirty="0" err="1" smtClean="0"/>
              <a:t>anual</a:t>
            </a:r>
            <a:r>
              <a:rPr lang="en-US" sz="2000" dirty="0" smtClean="0"/>
              <a:t> </a:t>
            </a:r>
            <a:r>
              <a:rPr lang="en-US" sz="2000" b="1" dirty="0" smtClean="0"/>
              <a:t>normal</a:t>
            </a:r>
            <a:r>
              <a:rPr lang="en-US" sz="2000" dirty="0" smtClean="0"/>
              <a:t> do VEF1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adultos</a:t>
            </a:r>
            <a:r>
              <a:rPr lang="en-US" sz="2000" dirty="0" smtClean="0"/>
              <a:t>:</a:t>
            </a:r>
            <a:r>
              <a:rPr lang="en-US" sz="2000" b="1" dirty="0" smtClean="0"/>
              <a:t> 30 mL/</a:t>
            </a:r>
            <a:r>
              <a:rPr lang="en-US" sz="2000" b="1" dirty="0" err="1" smtClean="0"/>
              <a:t>ano</a:t>
            </a:r>
            <a:r>
              <a:rPr lang="en-US" sz="2000" dirty="0" smtClean="0"/>
              <a:t>. </a:t>
            </a:r>
            <a:r>
              <a:rPr lang="en-US" sz="2000" dirty="0" err="1" smtClean="0"/>
              <a:t>Considera</a:t>
            </a:r>
            <a:r>
              <a:rPr lang="en-US" sz="2000" dirty="0" smtClean="0"/>
              <a:t>-se </a:t>
            </a:r>
            <a:r>
              <a:rPr lang="en-US" sz="2000" dirty="0" err="1" smtClean="0"/>
              <a:t>anormal</a:t>
            </a:r>
            <a:r>
              <a:rPr lang="en-US" sz="2000" dirty="0" smtClean="0"/>
              <a:t> </a:t>
            </a:r>
            <a:r>
              <a:rPr lang="en-US" sz="2000" dirty="0" err="1" smtClean="0"/>
              <a:t>declínio</a:t>
            </a:r>
            <a:r>
              <a:rPr lang="en-US" sz="2000" dirty="0" smtClean="0"/>
              <a:t> </a:t>
            </a:r>
            <a:r>
              <a:rPr lang="en-US" sz="2000" b="1" dirty="0" smtClean="0"/>
              <a:t>superior a 50 mL/</a:t>
            </a:r>
            <a:r>
              <a:rPr lang="en-US" sz="2000" b="1" dirty="0" err="1" smtClean="0"/>
              <a:t>ano</a:t>
            </a:r>
            <a:r>
              <a:rPr lang="en-US" sz="2000" dirty="0" smtClean="0"/>
              <a:t>.</a:t>
            </a:r>
          </a:p>
          <a:p>
            <a:pPr marL="342900" lvl="1" indent="0"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Curva</a:t>
            </a:r>
            <a:r>
              <a:rPr lang="en-US" b="1" dirty="0" smtClean="0"/>
              <a:t> </a:t>
            </a:r>
            <a:r>
              <a:rPr lang="en-US" b="1" dirty="0" err="1" smtClean="0"/>
              <a:t>Fluxo</a:t>
            </a:r>
            <a:r>
              <a:rPr lang="en-US" b="1" dirty="0" smtClean="0"/>
              <a:t>-Volume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15406"/>
            <a:ext cx="401236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NORMAL: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CPT: </a:t>
            </a:r>
            <a:r>
              <a:rPr lang="en-US" b="1" dirty="0" smtClean="0"/>
              <a:t>normal = 5800 mL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VEF</a:t>
            </a:r>
            <a:r>
              <a:rPr lang="en-US" sz="1400" b="1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smtClean="0"/>
              <a:t>80% -100%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CVF: </a:t>
            </a:r>
            <a:r>
              <a:rPr lang="en-US" b="1" dirty="0" smtClean="0"/>
              <a:t>80% - 100%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VEF</a:t>
            </a:r>
            <a:r>
              <a:rPr lang="en-US" sz="1400" b="1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/CVF: </a:t>
            </a:r>
            <a:r>
              <a:rPr lang="en-US" b="1" dirty="0" smtClean="0"/>
              <a:t>80% - 100%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FEF</a:t>
            </a:r>
            <a:r>
              <a:rPr lang="en-US" sz="1400" b="1" dirty="0" smtClean="0">
                <a:solidFill>
                  <a:srgbClr val="FF0000"/>
                </a:solidFill>
              </a:rPr>
              <a:t>25%-75%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smtClean="0"/>
              <a:t>80% - 100%</a:t>
            </a:r>
            <a:endParaRPr lang="en-US" b="1" dirty="0"/>
          </a:p>
        </p:txBody>
      </p:sp>
      <p:pic>
        <p:nvPicPr>
          <p:cNvPr id="4" name="Espaço Reservado para Conteúdo 23" descr="Curva espirometrica 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35021" y="1581720"/>
            <a:ext cx="4183847" cy="527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9" descr="1390436_51548905.jpg"/>
          <p:cNvPicPr>
            <a:picLocks noChangeAspect="1"/>
          </p:cNvPicPr>
          <p:nvPr/>
        </p:nvPicPr>
        <p:blipFill>
          <a:blip r:embed="rId2" cstate="print"/>
          <a:srcRect r="46863"/>
          <a:stretch>
            <a:fillRect/>
          </a:stretch>
        </p:blipFill>
        <p:spPr>
          <a:xfrm rot="16200000">
            <a:off x="2407704" y="733264"/>
            <a:ext cx="3717032" cy="8532440"/>
          </a:xfrm>
          <a:prstGeom prst="rect">
            <a:avLst/>
          </a:prstGeom>
        </p:spPr>
      </p:pic>
      <p:sp>
        <p:nvSpPr>
          <p:cNvPr id="5" name="Retângulo 5"/>
          <p:cNvSpPr/>
          <p:nvPr/>
        </p:nvSpPr>
        <p:spPr>
          <a:xfrm>
            <a:off x="0" y="3068960"/>
            <a:ext cx="8858280" cy="1428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6"/>
          <p:cNvSpPr/>
          <p:nvPr/>
        </p:nvSpPr>
        <p:spPr>
          <a:xfrm>
            <a:off x="-71470" y="3143248"/>
            <a:ext cx="8786842" cy="14287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Imagem 10" descr="Logo_Fisionews_fundo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51055"/>
            <a:ext cx="8064896" cy="2157865"/>
          </a:xfrm>
          <a:prstGeom prst="rect">
            <a:avLst/>
          </a:prstGeom>
        </p:spPr>
      </p:pic>
      <p:sp>
        <p:nvSpPr>
          <p:cNvPr id="8" name="CaixaDeTexto 11"/>
          <p:cNvSpPr txBox="1"/>
          <p:nvPr/>
        </p:nvSpPr>
        <p:spPr>
          <a:xfrm>
            <a:off x="5292080" y="3573016"/>
            <a:ext cx="2975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 Black" pitchFamily="34" charset="0"/>
              </a:rPr>
              <a:t>Dias 17 e 18 </a:t>
            </a:r>
          </a:p>
          <a:p>
            <a:r>
              <a:rPr lang="pt-BR" sz="2400" dirty="0" smtClean="0">
                <a:latin typeface="Arial Black" pitchFamily="34" charset="0"/>
              </a:rPr>
              <a:t>Outubro de 2013</a:t>
            </a:r>
            <a:endParaRPr lang="pt-BR" sz="2400" dirty="0">
              <a:latin typeface="Arial Black" pitchFamily="34" charset="0"/>
            </a:endParaRPr>
          </a:p>
        </p:txBody>
      </p:sp>
      <p:sp>
        <p:nvSpPr>
          <p:cNvPr id="9" name="CaixaDeTexto 12"/>
          <p:cNvSpPr txBox="1"/>
          <p:nvPr/>
        </p:nvSpPr>
        <p:spPr>
          <a:xfrm>
            <a:off x="5530789" y="4377298"/>
            <a:ext cx="3289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i="1" dirty="0" smtClean="0">
                <a:latin typeface="Arial" pitchFamily="34" charset="0"/>
                <a:cs typeface="Arial" pitchFamily="34" charset="0"/>
              </a:rPr>
              <a:t>Mais informações pelo site:</a:t>
            </a:r>
          </a:p>
          <a:p>
            <a:r>
              <a:rPr lang="pt-BR" sz="2000" b="1" i="1" dirty="0" smtClean="0">
                <a:latin typeface="Arial" pitchFamily="34" charset="0"/>
                <a:cs typeface="Arial" pitchFamily="34" charset="0"/>
              </a:rPr>
              <a:t>www.fisionews.com</a:t>
            </a:r>
            <a:endParaRPr lang="pt-BR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9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Doenças</a:t>
            </a:r>
            <a:r>
              <a:rPr lang="en-US" b="1" dirty="0" smtClean="0"/>
              <a:t> </a:t>
            </a:r>
            <a:r>
              <a:rPr lang="en-US" b="1" dirty="0" err="1" smtClean="0"/>
              <a:t>Pulmonares</a:t>
            </a:r>
            <a:endParaRPr lang="en-US" b="1" dirty="0"/>
          </a:p>
        </p:txBody>
      </p:sp>
      <p:sp>
        <p:nvSpPr>
          <p:cNvPr id="7" name="CaixaDeTexto 7"/>
          <p:cNvSpPr txBox="1"/>
          <p:nvPr/>
        </p:nvSpPr>
        <p:spPr>
          <a:xfrm>
            <a:off x="573889" y="284535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CPT</a:t>
            </a:r>
            <a:endParaRPr lang="pt-BR" dirty="0"/>
          </a:p>
        </p:txBody>
      </p:sp>
      <p:sp>
        <p:nvSpPr>
          <p:cNvPr id="8" name="CaixaDeTexto 8"/>
          <p:cNvSpPr txBox="1"/>
          <p:nvPr/>
        </p:nvSpPr>
        <p:spPr>
          <a:xfrm>
            <a:off x="573889" y="355973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VEF</a:t>
            </a:r>
            <a:r>
              <a:rPr lang="pt-BR" baseline="-25000" dirty="0" smtClean="0"/>
              <a:t>1</a:t>
            </a:r>
            <a:endParaRPr lang="pt-BR" baseline="-25000" dirty="0"/>
          </a:p>
        </p:txBody>
      </p:sp>
      <p:sp>
        <p:nvSpPr>
          <p:cNvPr id="9" name="CaixaDeTexto 9"/>
          <p:cNvSpPr txBox="1"/>
          <p:nvPr/>
        </p:nvSpPr>
        <p:spPr>
          <a:xfrm>
            <a:off x="573889" y="434555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CVF</a:t>
            </a:r>
            <a:endParaRPr lang="pt-BR" dirty="0"/>
          </a:p>
        </p:txBody>
      </p:sp>
      <p:sp>
        <p:nvSpPr>
          <p:cNvPr id="10" name="CaixaDeTexto 10"/>
          <p:cNvSpPr txBox="1"/>
          <p:nvPr/>
        </p:nvSpPr>
        <p:spPr>
          <a:xfrm>
            <a:off x="573889" y="507207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VEF</a:t>
            </a:r>
            <a:r>
              <a:rPr lang="pt-BR" baseline="-25000" dirty="0" smtClean="0"/>
              <a:t>1</a:t>
            </a:r>
            <a:r>
              <a:rPr lang="pt-BR" dirty="0" smtClean="0"/>
              <a:t> / CVF</a:t>
            </a:r>
            <a:endParaRPr lang="pt-BR" dirty="0"/>
          </a:p>
        </p:txBody>
      </p:sp>
      <p:sp>
        <p:nvSpPr>
          <p:cNvPr id="11" name="CaixaDeTexto 11"/>
          <p:cNvSpPr txBox="1"/>
          <p:nvPr/>
        </p:nvSpPr>
        <p:spPr>
          <a:xfrm>
            <a:off x="573889" y="577431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FEF</a:t>
            </a:r>
            <a:r>
              <a:rPr lang="pt-BR" baseline="-25000" dirty="0" smtClean="0"/>
              <a:t>25-75%</a:t>
            </a:r>
            <a:endParaRPr lang="pt-BR" baseline="-25000" dirty="0"/>
          </a:p>
        </p:txBody>
      </p:sp>
      <p:sp>
        <p:nvSpPr>
          <p:cNvPr id="12" name="CaixaDeTexto 12"/>
          <p:cNvSpPr txBox="1"/>
          <p:nvPr/>
        </p:nvSpPr>
        <p:spPr>
          <a:xfrm>
            <a:off x="4964202" y="284535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CPT</a:t>
            </a:r>
            <a:endParaRPr lang="pt-BR" dirty="0"/>
          </a:p>
        </p:txBody>
      </p:sp>
      <p:sp>
        <p:nvSpPr>
          <p:cNvPr id="13" name="CaixaDeTexto 13"/>
          <p:cNvSpPr txBox="1"/>
          <p:nvPr/>
        </p:nvSpPr>
        <p:spPr>
          <a:xfrm>
            <a:off x="4964202" y="355973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VEF</a:t>
            </a:r>
            <a:r>
              <a:rPr lang="pt-BR" baseline="-25000" dirty="0" smtClean="0"/>
              <a:t>1</a:t>
            </a:r>
            <a:endParaRPr lang="pt-BR" baseline="-25000" dirty="0"/>
          </a:p>
        </p:txBody>
      </p:sp>
      <p:sp>
        <p:nvSpPr>
          <p:cNvPr id="14" name="CaixaDeTexto 14"/>
          <p:cNvSpPr txBox="1"/>
          <p:nvPr/>
        </p:nvSpPr>
        <p:spPr>
          <a:xfrm>
            <a:off x="4964202" y="434555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CVF</a:t>
            </a:r>
            <a:endParaRPr lang="pt-BR" dirty="0"/>
          </a:p>
        </p:txBody>
      </p:sp>
      <p:sp>
        <p:nvSpPr>
          <p:cNvPr id="15" name="CaixaDeTexto 15"/>
          <p:cNvSpPr txBox="1"/>
          <p:nvPr/>
        </p:nvSpPr>
        <p:spPr>
          <a:xfrm>
            <a:off x="4964202" y="507207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VEF</a:t>
            </a:r>
            <a:r>
              <a:rPr lang="pt-BR" baseline="-25000" dirty="0" smtClean="0"/>
              <a:t>1</a:t>
            </a:r>
            <a:r>
              <a:rPr lang="pt-BR" dirty="0" smtClean="0"/>
              <a:t> / CVF</a:t>
            </a:r>
            <a:endParaRPr lang="pt-BR" dirty="0"/>
          </a:p>
        </p:txBody>
      </p:sp>
      <p:sp>
        <p:nvSpPr>
          <p:cNvPr id="16" name="CaixaDeTexto 16"/>
          <p:cNvSpPr txBox="1"/>
          <p:nvPr/>
        </p:nvSpPr>
        <p:spPr>
          <a:xfrm>
            <a:off x="4964202" y="578645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FEF</a:t>
            </a:r>
            <a:r>
              <a:rPr lang="pt-BR" baseline="-25000" dirty="0" smtClean="0"/>
              <a:t>25-75%</a:t>
            </a:r>
            <a:endParaRPr lang="pt-BR" baseline="-25000" dirty="0"/>
          </a:p>
        </p:txBody>
      </p:sp>
      <p:cxnSp>
        <p:nvCxnSpPr>
          <p:cNvPr id="17" name="Conector de seta reta 18"/>
          <p:cNvCxnSpPr/>
          <p:nvPr/>
        </p:nvCxnSpPr>
        <p:spPr>
          <a:xfrm rot="5400000" flipH="1" flipV="1">
            <a:off x="1430351" y="3000372"/>
            <a:ext cx="286546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20"/>
          <p:cNvCxnSpPr/>
          <p:nvPr/>
        </p:nvCxnSpPr>
        <p:spPr>
          <a:xfrm rot="5400000">
            <a:off x="1462100" y="3751265"/>
            <a:ext cx="346872" cy="87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23"/>
          <p:cNvCxnSpPr/>
          <p:nvPr/>
        </p:nvCxnSpPr>
        <p:spPr>
          <a:xfrm rot="5400000">
            <a:off x="1396220" y="4537083"/>
            <a:ext cx="346872" cy="87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24"/>
          <p:cNvCxnSpPr/>
          <p:nvPr/>
        </p:nvCxnSpPr>
        <p:spPr>
          <a:xfrm rot="5400000">
            <a:off x="1905016" y="5240233"/>
            <a:ext cx="346872" cy="87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5"/>
          <p:cNvCxnSpPr/>
          <p:nvPr/>
        </p:nvCxnSpPr>
        <p:spPr>
          <a:xfrm rot="5400000">
            <a:off x="1762140" y="5965843"/>
            <a:ext cx="346872" cy="87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6"/>
          <p:cNvCxnSpPr/>
          <p:nvPr/>
        </p:nvCxnSpPr>
        <p:spPr>
          <a:xfrm rot="5400000">
            <a:off x="5723825" y="3026567"/>
            <a:ext cx="346872" cy="87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7"/>
          <p:cNvCxnSpPr/>
          <p:nvPr/>
        </p:nvCxnSpPr>
        <p:spPr>
          <a:xfrm rot="5400000">
            <a:off x="5723825" y="3740947"/>
            <a:ext cx="346872" cy="87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8"/>
          <p:cNvCxnSpPr/>
          <p:nvPr/>
        </p:nvCxnSpPr>
        <p:spPr>
          <a:xfrm rot="5400000">
            <a:off x="5715095" y="4537083"/>
            <a:ext cx="346872" cy="87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9"/>
          <p:cNvSpPr txBox="1"/>
          <p:nvPr/>
        </p:nvSpPr>
        <p:spPr>
          <a:xfrm>
            <a:off x="2329726" y="505993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&lt; 80%</a:t>
            </a:r>
            <a:endParaRPr lang="pt-BR" dirty="0"/>
          </a:p>
        </p:txBody>
      </p:sp>
      <p:sp>
        <p:nvSpPr>
          <p:cNvPr id="26" name="CaixaDeTexto 30"/>
          <p:cNvSpPr txBox="1"/>
          <p:nvPr/>
        </p:nvSpPr>
        <p:spPr>
          <a:xfrm>
            <a:off x="6857309" y="507207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= 80 - 100%</a:t>
            </a:r>
            <a:endParaRPr lang="pt-BR" dirty="0"/>
          </a:p>
        </p:txBody>
      </p:sp>
      <p:sp>
        <p:nvSpPr>
          <p:cNvPr id="27" name="Igual 31"/>
          <p:cNvSpPr/>
          <p:nvPr/>
        </p:nvSpPr>
        <p:spPr>
          <a:xfrm>
            <a:off x="6178648" y="5041514"/>
            <a:ext cx="571504" cy="428628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28" name="Conector de seta reta 32"/>
          <p:cNvCxnSpPr/>
          <p:nvPr/>
        </p:nvCxnSpPr>
        <p:spPr>
          <a:xfrm rot="5400000">
            <a:off x="6072285" y="5955525"/>
            <a:ext cx="346872" cy="87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8200" y="2982569"/>
            <a:ext cx="2541655" cy="142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0086" y="3000769"/>
            <a:ext cx="2662738" cy="141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1449115" y="1892861"/>
            <a:ext cx="1967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OBSTRUTIVAS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85805" y="1919827"/>
            <a:ext cx="1787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RESTRITIVAS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" y="4895850"/>
            <a:ext cx="7848600" cy="7239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onector de seta reta 20"/>
          <p:cNvCxnSpPr/>
          <p:nvPr/>
        </p:nvCxnSpPr>
        <p:spPr>
          <a:xfrm rot="5400000">
            <a:off x="1252151" y="3751265"/>
            <a:ext cx="346872" cy="87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7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luzimarteixeira.com.br/wp-content/uploads/2009/06/dpoc.jpg"/>
          <p:cNvPicPr>
            <a:picLocks noChangeAspect="1" noChangeArrowheads="1"/>
          </p:cNvPicPr>
          <p:nvPr/>
        </p:nvPicPr>
        <p:blipFill rotWithShape="1">
          <a:blip r:embed="rId3"/>
          <a:srcRect l="9972"/>
          <a:stretch/>
        </p:blipFill>
        <p:spPr bwMode="auto">
          <a:xfrm>
            <a:off x="3825025" y="2421228"/>
            <a:ext cx="5318975" cy="44367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Doenças</a:t>
            </a:r>
            <a:r>
              <a:rPr lang="en-US" b="1" dirty="0" smtClean="0"/>
              <a:t> </a:t>
            </a:r>
            <a:r>
              <a:rPr lang="en-US" b="1" dirty="0" err="1" smtClean="0"/>
              <a:t>Pulmonares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538289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Obstrutivas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sz="2000" dirty="0" smtClean="0"/>
              <a:t>DPOC (</a:t>
            </a:r>
            <a:r>
              <a:rPr lang="en-US" sz="2000" dirty="0" err="1" smtClean="0"/>
              <a:t>enfizema</a:t>
            </a:r>
            <a:r>
              <a:rPr lang="en-US" sz="2000" dirty="0" smtClean="0"/>
              <a:t> e </a:t>
            </a:r>
            <a:r>
              <a:rPr lang="en-US" sz="2000" dirty="0" err="1" smtClean="0"/>
              <a:t>bronquite</a:t>
            </a:r>
            <a:r>
              <a:rPr lang="en-US" sz="2000" dirty="0" smtClean="0"/>
              <a:t>);</a:t>
            </a:r>
          </a:p>
          <a:p>
            <a:pPr lvl="1"/>
            <a:r>
              <a:rPr lang="en-US" sz="2000" dirty="0" err="1" smtClean="0"/>
              <a:t>Asma</a:t>
            </a:r>
            <a:r>
              <a:rPr lang="en-US" sz="2000" dirty="0" smtClean="0"/>
              <a:t>.</a:t>
            </a:r>
            <a:endParaRPr lang="en-US" sz="2000" dirty="0"/>
          </a:p>
          <a:p>
            <a:pPr lvl="1"/>
            <a:endParaRPr lang="en-US" sz="2000" dirty="0" smtClean="0"/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Restritivas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sz="2000" dirty="0" err="1" smtClean="0"/>
              <a:t>Doenças</a:t>
            </a:r>
            <a:r>
              <a:rPr lang="en-US" sz="2000" dirty="0" smtClean="0"/>
              <a:t> </a:t>
            </a:r>
            <a:r>
              <a:rPr lang="en-US" sz="2000" dirty="0" err="1" smtClean="0"/>
              <a:t>fibróticas</a:t>
            </a:r>
            <a:r>
              <a:rPr lang="en-US" sz="2000" dirty="0" smtClean="0"/>
              <a:t> </a:t>
            </a:r>
            <a:r>
              <a:rPr lang="en-US" sz="2000" dirty="0" err="1" smtClean="0"/>
              <a:t>pulmonares</a:t>
            </a:r>
            <a:r>
              <a:rPr lang="en-US" sz="2000" dirty="0" smtClean="0"/>
              <a:t>:</a:t>
            </a:r>
            <a:endParaRPr lang="en-US" sz="2000" dirty="0"/>
          </a:p>
          <a:p>
            <a:pPr lvl="2"/>
            <a:r>
              <a:rPr lang="en-US" sz="1600" dirty="0" err="1" smtClean="0"/>
              <a:t>Tuberculose</a:t>
            </a:r>
            <a:r>
              <a:rPr lang="en-US" sz="1600" dirty="0" smtClean="0"/>
              <a:t>;</a:t>
            </a:r>
            <a:endParaRPr lang="en-US" sz="1600" dirty="0"/>
          </a:p>
          <a:p>
            <a:pPr lvl="2"/>
            <a:r>
              <a:rPr lang="en-US" sz="1600" dirty="0" err="1" smtClean="0"/>
              <a:t>Silicose</a:t>
            </a:r>
            <a:r>
              <a:rPr lang="en-US" sz="1600" dirty="0" smtClean="0"/>
              <a:t>.</a:t>
            </a:r>
          </a:p>
          <a:p>
            <a:pPr lvl="1"/>
            <a:r>
              <a:rPr lang="en-US" sz="2000" dirty="0" err="1" smtClean="0"/>
              <a:t>Restrição</a:t>
            </a:r>
            <a:r>
              <a:rPr lang="en-US" sz="2000" dirty="0" smtClean="0"/>
              <a:t> da </a:t>
            </a:r>
            <a:r>
              <a:rPr lang="en-US" sz="2000" dirty="0" err="1" smtClean="0"/>
              <a:t>caixa</a:t>
            </a:r>
            <a:r>
              <a:rPr lang="en-US" sz="2000" dirty="0" smtClean="0"/>
              <a:t> </a:t>
            </a:r>
            <a:r>
              <a:rPr lang="en-US" sz="2000" dirty="0" err="1" smtClean="0"/>
              <a:t>torácica</a:t>
            </a:r>
            <a:r>
              <a:rPr lang="en-US" sz="2000" dirty="0" smtClean="0"/>
              <a:t>:</a:t>
            </a:r>
          </a:p>
          <a:p>
            <a:pPr lvl="2"/>
            <a:r>
              <a:rPr lang="en-US" sz="1600" dirty="0" err="1" smtClean="0"/>
              <a:t>Cifose</a:t>
            </a:r>
            <a:r>
              <a:rPr lang="en-US" sz="1600" dirty="0" smtClean="0"/>
              <a:t>;</a:t>
            </a:r>
          </a:p>
          <a:p>
            <a:pPr lvl="2"/>
            <a:r>
              <a:rPr lang="en-US" sz="1600" dirty="0" err="1" smtClean="0"/>
              <a:t>Escoliose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139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ros"/>
          <p:cNvPicPr>
            <a:picLocks noChangeAspect="1" noChangeArrowheads="1"/>
          </p:cNvPicPr>
          <p:nvPr/>
        </p:nvPicPr>
        <p:blipFill rotWithShape="1">
          <a:blip r:embed="rId3"/>
          <a:srcRect r="2737"/>
          <a:stretch/>
        </p:blipFill>
        <p:spPr bwMode="auto">
          <a:xfrm>
            <a:off x="2214546" y="-17584"/>
            <a:ext cx="4933229" cy="688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509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Referências</a:t>
            </a:r>
            <a:r>
              <a:rPr lang="en-US" b="1" dirty="0" smtClean="0"/>
              <a:t> </a:t>
            </a:r>
            <a:r>
              <a:rPr lang="en-US" b="1" dirty="0" err="1" smtClean="0"/>
              <a:t>Bibliográficas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defTabSz="449263">
              <a:lnSpc>
                <a:spcPct val="170000"/>
              </a:lnSpc>
              <a:spcBef>
                <a:spcPct val="20000"/>
              </a:spcBef>
            </a:pPr>
            <a:r>
              <a:rPr lang="pt-BR" sz="1600" dirty="0" smtClean="0"/>
              <a:t>AIRES, Margarida de Mello. </a:t>
            </a:r>
            <a:r>
              <a:rPr lang="pt-BR" sz="1600" b="1" i="1" dirty="0" smtClean="0"/>
              <a:t>Fisiologia</a:t>
            </a:r>
            <a:r>
              <a:rPr lang="pt-BR" sz="1600" dirty="0" smtClean="0"/>
              <a:t>. 2 ed. Rio de Janeiro, RJ: Editora Guanabara Koogan S.A., 1999.</a:t>
            </a:r>
          </a:p>
          <a:p>
            <a:pPr algn="just" defTabSz="449263">
              <a:lnSpc>
                <a:spcPct val="170000"/>
              </a:lnSpc>
              <a:spcBef>
                <a:spcPct val="20000"/>
              </a:spcBef>
            </a:pPr>
            <a:r>
              <a:rPr lang="pt-BR" sz="1600" dirty="0" smtClean="0"/>
              <a:t>BERNE, Robert M; LEVY, Matthew N. </a:t>
            </a:r>
            <a:r>
              <a:rPr lang="pt-BR" sz="1600" b="1" i="1" dirty="0" smtClean="0"/>
              <a:t>Fisiologia</a:t>
            </a:r>
            <a:r>
              <a:rPr lang="pt-BR" sz="1600" dirty="0" smtClean="0"/>
              <a:t>. 4 ed. Rio de Janeiro, RJ: Editora Guanabara Koogan S.A., 2000.</a:t>
            </a:r>
          </a:p>
          <a:p>
            <a:pPr algn="just" defTabSz="449263">
              <a:lnSpc>
                <a:spcPct val="170000"/>
              </a:lnSpc>
              <a:spcBef>
                <a:spcPct val="20000"/>
              </a:spcBef>
            </a:pPr>
            <a:r>
              <a:rPr lang="pt-BR" sz="1600" dirty="0" smtClean="0"/>
              <a:t>GUYTON, Arthur C; HALL, John E. </a:t>
            </a:r>
            <a:r>
              <a:rPr lang="pt-BR" sz="1600" b="1" i="1" dirty="0" smtClean="0"/>
              <a:t>Tratado de Fisiologia Médica</a:t>
            </a:r>
            <a:r>
              <a:rPr lang="pt-BR" sz="1600" dirty="0" smtClean="0"/>
              <a:t>. 11 ed. Rio de Janeiro, RJ: Editora Elsevier, 2006.</a:t>
            </a:r>
            <a:endParaRPr lang="pt-BR" sz="1200" dirty="0" smtClean="0"/>
          </a:p>
          <a:p>
            <a:pPr algn="just" defTabSz="449263">
              <a:lnSpc>
                <a:spcPct val="170000"/>
              </a:lnSpc>
              <a:spcBef>
                <a:spcPct val="20000"/>
              </a:spcBef>
            </a:pPr>
            <a:r>
              <a:rPr lang="pt-BR" sz="1600" dirty="0" smtClean="0"/>
              <a:t>GODOY, Dagoberto. </a:t>
            </a:r>
            <a:r>
              <a:rPr lang="pt-BR" sz="1600" b="1" i="1" dirty="0" smtClean="0"/>
              <a:t>Ilustrações de Tomografia Computadorizada de Tórax, </a:t>
            </a:r>
            <a:r>
              <a:rPr lang="pt-BR" sz="1600" dirty="0" smtClean="0"/>
              <a:t>2010.</a:t>
            </a:r>
            <a:endParaRPr lang="pt-BR" sz="1200" dirty="0" smtClean="0"/>
          </a:p>
          <a:p>
            <a:pPr algn="just" defTabSz="449263">
              <a:lnSpc>
                <a:spcPct val="170000"/>
              </a:lnSpc>
              <a:spcBef>
                <a:spcPct val="20000"/>
              </a:spcBef>
            </a:pPr>
            <a:r>
              <a:rPr lang="pt-BR" sz="1600" dirty="0" smtClean="0"/>
              <a:t>RESTELATTO, Bruno Garcia; ABRUZZI, Fabíola et. al. </a:t>
            </a:r>
            <a:r>
              <a:rPr lang="pt-BR" sz="1600" b="1" i="1" dirty="0" smtClean="0"/>
              <a:t>Mecânica Respiratória e Espirometria.</a:t>
            </a:r>
            <a:r>
              <a:rPr lang="pt-BR" sz="1600" dirty="0" smtClean="0"/>
              <a:t> Caxias do Sul, 2010.</a:t>
            </a:r>
          </a:p>
        </p:txBody>
      </p:sp>
    </p:spTree>
    <p:extLst>
      <p:ext uri="{BB962C8B-B14F-4D97-AF65-F5344CB8AC3E}">
        <p14:creationId xmlns:p14="http://schemas.microsoft.com/office/powerpoint/2010/main" val="3758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Conteúdos</a:t>
            </a:r>
            <a:r>
              <a:rPr lang="en-US" b="1" dirty="0" smtClean="0"/>
              <a:t> </a:t>
            </a:r>
            <a:r>
              <a:rPr lang="en-US" b="1" dirty="0" err="1" smtClean="0"/>
              <a:t>Abordados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5790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 smtClean="0"/>
              <a:t>Revisão</a:t>
            </a:r>
            <a:r>
              <a:rPr lang="en-US" sz="2400" dirty="0" smtClean="0"/>
              <a:t> de </a:t>
            </a:r>
            <a:r>
              <a:rPr lang="en-US" sz="2400" dirty="0" err="1" smtClean="0"/>
              <a:t>Fisiologia</a:t>
            </a:r>
            <a:r>
              <a:rPr lang="en-US" sz="2400" dirty="0" smtClean="0"/>
              <a:t> </a:t>
            </a:r>
            <a:r>
              <a:rPr lang="en-US" sz="2400" dirty="0" err="1" smtClean="0"/>
              <a:t>Respiratória</a:t>
            </a:r>
            <a:r>
              <a:rPr lang="en-US" sz="2400" dirty="0" smtClean="0"/>
              <a:t>:</a:t>
            </a:r>
          </a:p>
          <a:p>
            <a:pPr lvl="1">
              <a:lnSpc>
                <a:spcPct val="100000"/>
              </a:lnSpc>
            </a:pPr>
            <a:r>
              <a:rPr lang="en-US" sz="2400" dirty="0" err="1" smtClean="0"/>
              <a:t>Princípios</a:t>
            </a:r>
            <a:r>
              <a:rPr lang="en-US" sz="2400" dirty="0" smtClean="0"/>
              <a:t> </a:t>
            </a:r>
            <a:r>
              <a:rPr lang="en-US" sz="2400" dirty="0" err="1" smtClean="0"/>
              <a:t>físicos</a:t>
            </a:r>
            <a:r>
              <a:rPr lang="en-US" sz="2400" dirty="0" smtClean="0"/>
              <a:t>;</a:t>
            </a:r>
          </a:p>
          <a:p>
            <a:pPr lvl="1">
              <a:lnSpc>
                <a:spcPct val="100000"/>
              </a:lnSpc>
            </a:pPr>
            <a:r>
              <a:rPr lang="en-US" sz="2400" dirty="0" err="1" smtClean="0"/>
              <a:t>Músculos</a:t>
            </a:r>
            <a:r>
              <a:rPr lang="en-US" sz="2400" dirty="0" smtClean="0"/>
              <a:t> </a:t>
            </a:r>
            <a:r>
              <a:rPr lang="en-US" sz="2400" dirty="0" err="1"/>
              <a:t>respiratórios</a:t>
            </a:r>
            <a:r>
              <a:rPr lang="en-US" sz="2400" dirty="0" smtClean="0"/>
              <a:t>;</a:t>
            </a:r>
            <a:endParaRPr lang="en-US" sz="2400" dirty="0"/>
          </a:p>
          <a:p>
            <a:pPr lvl="1">
              <a:lnSpc>
                <a:spcPct val="100000"/>
              </a:lnSpc>
            </a:pPr>
            <a:r>
              <a:rPr lang="en-US" sz="2400" dirty="0" err="1"/>
              <a:t>Pressões</a:t>
            </a:r>
            <a:r>
              <a:rPr lang="en-US" sz="2400" dirty="0"/>
              <a:t> e </a:t>
            </a:r>
            <a:r>
              <a:rPr lang="en-US" sz="2400" dirty="0" err="1" smtClean="0"/>
              <a:t>elasticidade</a:t>
            </a:r>
            <a:r>
              <a:rPr lang="en-US" sz="2400" dirty="0" smtClean="0"/>
              <a:t> </a:t>
            </a:r>
            <a:r>
              <a:rPr lang="en-US" sz="2400" dirty="0" err="1"/>
              <a:t>pulmonar</a:t>
            </a:r>
            <a:r>
              <a:rPr lang="en-US" sz="2400" dirty="0"/>
              <a:t>;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Volumes e </a:t>
            </a:r>
            <a:r>
              <a:rPr lang="en-US" sz="2400" dirty="0" err="1"/>
              <a:t>capacidades</a:t>
            </a:r>
            <a:r>
              <a:rPr lang="en-US" sz="2400" dirty="0"/>
              <a:t> </a:t>
            </a:r>
            <a:r>
              <a:rPr lang="en-US" sz="2400" dirty="0" err="1" smtClean="0"/>
              <a:t>pulmonares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Espirometria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dirty="0" err="1" smtClean="0"/>
              <a:t>Utilização</a:t>
            </a:r>
            <a:r>
              <a:rPr lang="en-US" sz="2400" dirty="0" smtClean="0"/>
              <a:t>;</a:t>
            </a:r>
            <a:endParaRPr lang="en-US" sz="2400" dirty="0"/>
          </a:p>
          <a:p>
            <a:pPr lvl="1"/>
            <a:r>
              <a:rPr lang="en-US" sz="2400" dirty="0" err="1" smtClean="0"/>
              <a:t>Indicações</a:t>
            </a:r>
            <a:r>
              <a:rPr lang="en-US" sz="2400" dirty="0"/>
              <a:t>;</a:t>
            </a:r>
          </a:p>
          <a:p>
            <a:pPr lvl="1"/>
            <a:r>
              <a:rPr lang="en-US" sz="2400" dirty="0" err="1"/>
              <a:t>Doenças</a:t>
            </a:r>
            <a:r>
              <a:rPr lang="en-US" sz="2400" dirty="0"/>
              <a:t>;</a:t>
            </a:r>
          </a:p>
          <a:p>
            <a:pPr lvl="1"/>
            <a:r>
              <a:rPr lang="en-US" sz="2400" dirty="0" err="1"/>
              <a:t>Análise</a:t>
            </a:r>
            <a:r>
              <a:rPr lang="en-US" sz="2400" dirty="0"/>
              <a:t>.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505450" y="5730564"/>
            <a:ext cx="3444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lucasradaelli@live.com</a:t>
            </a:r>
          </a:p>
          <a:p>
            <a:endParaRPr lang="en-US" dirty="0" smtClean="0"/>
          </a:p>
          <a:p>
            <a:r>
              <a:rPr lang="en-US" dirty="0"/>
              <a:t>http://fisiologiaucs.webnode.com/</a:t>
            </a:r>
          </a:p>
        </p:txBody>
      </p:sp>
    </p:spTree>
    <p:extLst>
      <p:ext uri="{BB962C8B-B14F-4D97-AF65-F5344CB8AC3E}">
        <p14:creationId xmlns:p14="http://schemas.microsoft.com/office/powerpoint/2010/main" val="65119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Um </a:t>
            </a:r>
            <a:r>
              <a:rPr lang="en-US" b="1" dirty="0" err="1" smtClean="0"/>
              <a:t>pouco</a:t>
            </a:r>
            <a:r>
              <a:rPr lang="en-US" b="1" dirty="0" smtClean="0"/>
              <a:t> de </a:t>
            </a:r>
            <a:r>
              <a:rPr lang="en-US" b="1" dirty="0" err="1" smtClean="0"/>
              <a:t>física</a:t>
            </a:r>
            <a:r>
              <a:rPr lang="en-US" b="1" dirty="0" smtClean="0"/>
              <a:t>...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75740" y="3789148"/>
                <a:ext cx="2392520" cy="1734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740" y="3789148"/>
                <a:ext cx="2392520" cy="173464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13417" y="2081596"/>
            <a:ext cx="12474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+ P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0570" y="2081596"/>
            <a:ext cx="10855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</a:rPr>
              <a:t>-</a:t>
            </a:r>
            <a:r>
              <a:rPr lang="en-US" sz="6600" b="1" dirty="0" smtClean="0">
                <a:solidFill>
                  <a:srgbClr val="0070C0"/>
                </a:solidFill>
              </a:rPr>
              <a:t> P</a:t>
            </a:r>
            <a:endParaRPr lang="en-US" sz="6600" b="1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867150" y="2653096"/>
            <a:ext cx="14097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83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Diafragma</a:t>
            </a:r>
            <a:r>
              <a:rPr lang="en-US" b="1" dirty="0" smtClean="0"/>
              <a:t> e </a:t>
            </a:r>
            <a:r>
              <a:rPr lang="en-US" b="1" dirty="0" err="1" smtClean="0"/>
              <a:t>Respiração</a:t>
            </a:r>
            <a:r>
              <a:rPr lang="en-US" b="1" dirty="0" smtClean="0"/>
              <a:t> Basal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366" y="1832357"/>
            <a:ext cx="9342732" cy="491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2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Músculos</a:t>
            </a:r>
            <a:r>
              <a:rPr lang="en-US" b="1" dirty="0" smtClean="0"/>
              <a:t> </a:t>
            </a:r>
            <a:r>
              <a:rPr lang="en-US" b="1" dirty="0" err="1" smtClean="0"/>
              <a:t>Acessórios</a:t>
            </a:r>
            <a:r>
              <a:rPr lang="en-US" b="1" dirty="0" smtClean="0"/>
              <a:t> da </a:t>
            </a:r>
            <a:r>
              <a:rPr lang="en-US" b="1" dirty="0" err="1" smtClean="0"/>
              <a:t>Respiração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336" b="-1"/>
          <a:stretch/>
        </p:blipFill>
        <p:spPr>
          <a:xfrm>
            <a:off x="2984356" y="1920628"/>
            <a:ext cx="3223260" cy="47820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3" y="2203967"/>
            <a:ext cx="36878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Músculos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acessórios</a:t>
            </a:r>
            <a:r>
              <a:rPr lang="en-US" dirty="0">
                <a:solidFill>
                  <a:srgbClr val="FF0000"/>
                </a:solidFill>
              </a:rPr>
              <a:t> da </a:t>
            </a:r>
            <a:r>
              <a:rPr lang="en-US" b="1" dirty="0">
                <a:solidFill>
                  <a:srgbClr val="FF0000"/>
                </a:solidFill>
              </a:rPr>
              <a:t>INSPIRAÇÃO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Esternocleidomastódeios</a:t>
            </a:r>
            <a:r>
              <a:rPr lang="en-US" dirty="0">
                <a:solidFill>
                  <a:srgbClr val="FF0000"/>
                </a:solidFill>
              </a:rPr>
              <a:t>;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Escalenos</a:t>
            </a:r>
            <a:r>
              <a:rPr lang="en-US" dirty="0">
                <a:solidFill>
                  <a:srgbClr val="FF0000"/>
                </a:solidFill>
              </a:rPr>
              <a:t>;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Intercostais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externos</a:t>
            </a:r>
            <a:r>
              <a:rPr lang="en-US" dirty="0">
                <a:solidFill>
                  <a:srgbClr val="FF0000"/>
                </a:solidFill>
              </a:rPr>
              <a:t>;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Serráteis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anteriores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9478" y="1959263"/>
            <a:ext cx="36044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Músculos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acessórios</a:t>
            </a:r>
            <a:r>
              <a:rPr lang="en-US" dirty="0">
                <a:solidFill>
                  <a:srgbClr val="0070C0"/>
                </a:solidFill>
              </a:rPr>
              <a:t> da </a:t>
            </a:r>
            <a:r>
              <a:rPr lang="en-US" b="1" dirty="0">
                <a:solidFill>
                  <a:srgbClr val="0070C0"/>
                </a:solidFill>
              </a:rPr>
              <a:t>EXPIRAÇÃO</a:t>
            </a:r>
            <a:r>
              <a:rPr lang="en-US" dirty="0">
                <a:solidFill>
                  <a:srgbClr val="0070C0"/>
                </a:solidFill>
              </a:rPr>
              <a:t>: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Intercostais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internos</a:t>
            </a:r>
            <a:r>
              <a:rPr lang="en-US" dirty="0">
                <a:solidFill>
                  <a:srgbClr val="0070C0"/>
                </a:solidFill>
              </a:rPr>
              <a:t>;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Reto</a:t>
            </a:r>
            <a:r>
              <a:rPr lang="en-US" dirty="0">
                <a:solidFill>
                  <a:srgbClr val="0070C0"/>
                </a:solidFill>
              </a:rPr>
              <a:t> abdominal.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5893"/>
          <a:stretch/>
        </p:blipFill>
        <p:spPr>
          <a:xfrm>
            <a:off x="129562" y="4159602"/>
            <a:ext cx="2791144" cy="19192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771" y="3372624"/>
            <a:ext cx="2320000" cy="187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Pressão</a:t>
            </a:r>
            <a:r>
              <a:rPr lang="en-US" b="1" dirty="0" smtClean="0"/>
              <a:t> Pleural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54" y="1357728"/>
            <a:ext cx="2940946" cy="5469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4397" y="2011937"/>
            <a:ext cx="4296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É a </a:t>
            </a:r>
            <a:r>
              <a:rPr lang="en-US" sz="2400" dirty="0" err="1">
                <a:latin typeface="+mj-lt"/>
              </a:rPr>
              <a:t>pressão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existente</a:t>
            </a:r>
            <a:r>
              <a:rPr lang="en-US" sz="2400" dirty="0">
                <a:latin typeface="+mj-lt"/>
              </a:rPr>
              <a:t> entre a </a:t>
            </a:r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>pleura </a:t>
            </a:r>
            <a:r>
              <a:rPr lang="en-US" sz="2400" b="1" dirty="0">
                <a:latin typeface="+mj-lt"/>
              </a:rPr>
              <a:t>visceral </a:t>
            </a:r>
            <a:r>
              <a:rPr lang="en-US" sz="2400" dirty="0">
                <a:latin typeface="+mj-lt"/>
              </a:rPr>
              <a:t>e a </a:t>
            </a:r>
            <a:r>
              <a:rPr lang="en-US" sz="2400" b="1" dirty="0">
                <a:latin typeface="+mj-lt"/>
              </a:rPr>
              <a:t>pleura parietal</a:t>
            </a:r>
            <a:r>
              <a:rPr lang="en-US" sz="2400" dirty="0">
                <a:latin typeface="+mj-lt"/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7863" y="3511646"/>
            <a:ext cx="4163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Na INSPIRAÇÃO: -7,5 cm H2O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6066" y="4479739"/>
            <a:ext cx="4054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Na EXPIRAÇÃO: -5,0 cm H2O</a:t>
            </a:r>
          </a:p>
        </p:txBody>
      </p:sp>
    </p:spTree>
    <p:extLst>
      <p:ext uri="{BB962C8B-B14F-4D97-AF65-F5344CB8AC3E}">
        <p14:creationId xmlns:p14="http://schemas.microsoft.com/office/powerpoint/2010/main" val="22971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Pressão</a:t>
            </a:r>
            <a:r>
              <a:rPr lang="en-US" b="1" dirty="0" smtClean="0"/>
              <a:t> Alveolar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24" y="1515198"/>
            <a:ext cx="3185760" cy="4897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4215" y="1949620"/>
            <a:ext cx="2862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É a </a:t>
            </a:r>
            <a:r>
              <a:rPr lang="en-US" sz="2400" dirty="0" err="1"/>
              <a:t>pressão</a:t>
            </a:r>
            <a:r>
              <a:rPr lang="en-US" sz="2400" dirty="0"/>
              <a:t> </a:t>
            </a:r>
            <a:r>
              <a:rPr lang="en-US" sz="2400" dirty="0" err="1"/>
              <a:t>existente</a:t>
            </a:r>
            <a:r>
              <a:rPr lang="en-US" sz="2400" dirty="0"/>
              <a:t> </a:t>
            </a:r>
            <a:endParaRPr lang="en-US" sz="2400" dirty="0" smtClean="0"/>
          </a:p>
          <a:p>
            <a:pPr algn="ctr"/>
            <a:r>
              <a:rPr lang="en-US" sz="2400" b="1" dirty="0" err="1" smtClean="0"/>
              <a:t>dentro</a:t>
            </a:r>
            <a:r>
              <a:rPr lang="en-US" sz="2400" dirty="0" smtClean="0"/>
              <a:t> </a:t>
            </a:r>
            <a:r>
              <a:rPr lang="en-US" sz="2400" dirty="0"/>
              <a:t>dos </a:t>
            </a:r>
            <a:r>
              <a:rPr lang="en-US" sz="2400" dirty="0" err="1"/>
              <a:t>alvéolos</a:t>
            </a:r>
            <a:r>
              <a:rPr lang="en-US" sz="2400" dirty="0"/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8553" y="3270909"/>
            <a:ext cx="3905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Na INSPIRAÇÃO: -1,0 cm </a:t>
            </a:r>
            <a:r>
              <a:rPr lang="en-US" sz="2400" b="1" dirty="0" smtClean="0">
                <a:solidFill>
                  <a:srgbClr val="FF0000"/>
                </a:solidFill>
              </a:rPr>
              <a:t>H2O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3093" y="4222866"/>
            <a:ext cx="3953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Na EXPIRAÇÃO: 1,0 cm H2O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5730" y="5174823"/>
            <a:ext cx="4391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*P no </a:t>
            </a:r>
            <a:r>
              <a:rPr lang="en-US" dirty="0" err="1" smtClean="0"/>
              <a:t>meio</a:t>
            </a:r>
            <a:r>
              <a:rPr lang="en-US" dirty="0" smtClean="0"/>
              <a:t> </a:t>
            </a:r>
            <a:r>
              <a:rPr lang="en-US" dirty="0" err="1" smtClean="0"/>
              <a:t>externo</a:t>
            </a:r>
            <a:r>
              <a:rPr lang="en-US" dirty="0" smtClean="0"/>
              <a:t>: 0 cm H2O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Deslocamento</a:t>
            </a:r>
            <a:r>
              <a:rPr lang="en-US" dirty="0" smtClean="0"/>
              <a:t> de 0,5 </a:t>
            </a:r>
            <a:r>
              <a:rPr lang="en-US" dirty="0"/>
              <a:t>L de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2 </a:t>
            </a:r>
            <a:r>
              <a:rPr lang="en-US" dirty="0" err="1"/>
              <a:t>segundos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7544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368" t="7255" r="9028" b="9133"/>
          <a:stretch/>
        </p:blipFill>
        <p:spPr>
          <a:xfrm>
            <a:off x="1880316" y="-31327"/>
            <a:ext cx="5383369" cy="688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9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628</TotalTime>
  <Words>1312</Words>
  <Application>Microsoft Office PowerPoint</Application>
  <PresentationFormat>On-screen Show (4:3)</PresentationFormat>
  <Paragraphs>188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Adobe Gothic Std B</vt:lpstr>
      <vt:lpstr>Arial</vt:lpstr>
      <vt:lpstr>Arial Black</vt:lpstr>
      <vt:lpstr>Calibri</vt:lpstr>
      <vt:lpstr>Calibri Light</vt:lpstr>
      <vt:lpstr>Cambria Math</vt:lpstr>
      <vt:lpstr>Office Theme</vt:lpstr>
      <vt:lpstr>ESPIROMETRIA</vt:lpstr>
      <vt:lpstr>PowerPoint Presentation</vt:lpstr>
      <vt:lpstr>Conteúdos Abordados</vt:lpstr>
      <vt:lpstr>Um pouco de física...</vt:lpstr>
      <vt:lpstr>Diafragma e Respiração Basal</vt:lpstr>
      <vt:lpstr>Músculos Acessórios da Respiração</vt:lpstr>
      <vt:lpstr>Pressão Pleural</vt:lpstr>
      <vt:lpstr>Pressão Alveolar</vt:lpstr>
      <vt:lpstr>PowerPoint Presentation</vt:lpstr>
      <vt:lpstr>Surfactante e Força Elástica</vt:lpstr>
      <vt:lpstr>Raio Alveolar vs. Surfactante</vt:lpstr>
      <vt:lpstr>Espirometria</vt:lpstr>
      <vt:lpstr>Utilização</vt:lpstr>
      <vt:lpstr>Princípio</vt:lpstr>
      <vt:lpstr>Volumes e Capacidades Pulmonares</vt:lpstr>
      <vt:lpstr>Procedimento</vt:lpstr>
      <vt:lpstr>Análise</vt:lpstr>
      <vt:lpstr>Indicações</vt:lpstr>
      <vt:lpstr>Curva Fluxo-Volume</vt:lpstr>
      <vt:lpstr>Doenças Pulmonares</vt:lpstr>
      <vt:lpstr>Doenças Pulmonares</vt:lpstr>
      <vt:lpstr>PowerPoint Presentation</vt:lpstr>
      <vt:lpstr>Referências Bibliográficas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ESPIROMETRIA</dc:title>
  <dc:creator>Lucas Radaelli</dc:creator>
  <cp:lastModifiedBy>Lucas Radaelli</cp:lastModifiedBy>
  <cp:revision>64</cp:revision>
  <dcterms:created xsi:type="dcterms:W3CDTF">2013-10-02T01:14:00Z</dcterms:created>
  <dcterms:modified xsi:type="dcterms:W3CDTF">2013-10-02T16:25:27Z</dcterms:modified>
</cp:coreProperties>
</file>